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sldIdLst>
    <p:sldId id="262" r:id="rId2"/>
    <p:sldId id="300" r:id="rId3"/>
    <p:sldId id="287" r:id="rId4"/>
    <p:sldId id="276" r:id="rId5"/>
    <p:sldId id="288" r:id="rId6"/>
    <p:sldId id="297" r:id="rId7"/>
    <p:sldId id="299" r:id="rId8"/>
    <p:sldId id="301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62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C73705-3BB8-4878-AA65-7EDAAA71C0D3}" type="datetimeFigureOut">
              <a:rPr lang="en-GB" smtClean="0"/>
              <a:pPr/>
              <a:t>18/03/2024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60F519-1A6F-418B-B5F1-548D58A7CD0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064" y="1615200"/>
            <a:ext cx="10952018" cy="2330690"/>
          </a:xfrm>
        </p:spPr>
        <p:txBody>
          <a:bodyPr anchor="b"/>
          <a:lstStyle>
            <a:lvl1pPr algn="l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3064" y="4083393"/>
            <a:ext cx="10952018" cy="8869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57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0" y="1749600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00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749600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58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000" y="1551975"/>
            <a:ext cx="10537200" cy="233069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000" y="4020168"/>
            <a:ext cx="10537200" cy="8869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 dirty="0"/>
          </a:p>
        </p:txBody>
      </p:sp>
      <p:pic>
        <p:nvPicPr>
          <p:cNvPr id="4" name="Picture 9">
            <a:extLst>
              <a:ext uri="{FF2B5EF4-FFF2-40B4-BE49-F238E27FC236}">
                <a16:creationId xmlns:a16="http://schemas.microsoft.com/office/drawing/2014/main" id="{DF0186F4-336C-984A-A07F-34AA96CF6B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68" y="5976183"/>
            <a:ext cx="2268000" cy="59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Bild 7">
            <a:extLst>
              <a:ext uri="{FF2B5EF4-FFF2-40B4-BE49-F238E27FC236}">
                <a16:creationId xmlns:a16="http://schemas.microsoft.com/office/drawing/2014/main" id="{4A624C0D-ED11-421D-9CDC-45A449903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80545" y="5332499"/>
            <a:ext cx="1271904" cy="179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63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5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76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84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10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g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84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03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rö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1999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084000" y="1151999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15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9"/>
          <p:cNvSpPr>
            <a:spLocks noGrp="1"/>
          </p:cNvSpPr>
          <p:nvPr>
            <p:ph type="chart" sz="quarter" idx="14"/>
          </p:nvPr>
        </p:nvSpPr>
        <p:spPr>
          <a:xfrm>
            <a:off x="6083250" y="1152000"/>
            <a:ext cx="5040313" cy="44640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ett diagram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52000"/>
            <a:ext cx="5040000" cy="4464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 userDrawn="1"/>
        </p:nvSpPr>
        <p:spPr>
          <a:xfrm>
            <a:off x="0" y="1747621"/>
            <a:ext cx="190800" cy="336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85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1166648"/>
            <a:ext cx="5040000" cy="444935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3705-3BB8-4878-AA65-7EDAAA71C0D3}" type="datetimeFigureOut">
              <a:rPr lang="en-GB" smtClean="0"/>
              <a:t>18/03/2024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F519-1A6F-418B-B5F1-548D58A7CD0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719999" y="396000"/>
            <a:ext cx="11158697" cy="756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118697" y="1156138"/>
            <a:ext cx="5760000" cy="3415861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749600"/>
            <a:ext cx="190800" cy="3369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1124" y="396000"/>
            <a:ext cx="10404000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124" y="1152000"/>
            <a:ext cx="10404000" cy="446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40437" y="6419648"/>
            <a:ext cx="774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C73705-3BB8-4878-AA65-7EDAAA71C0D3}" type="datetimeFigureOut">
              <a:rPr lang="en-GB" smtClean="0"/>
              <a:pPr/>
              <a:t>18/03/2024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00899" y="6419648"/>
            <a:ext cx="31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cap="all" baseline="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9412" y="6419648"/>
            <a:ext cx="542707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960F519-1A6F-418B-B5F1-548D58A7CD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68" y="5976183"/>
            <a:ext cx="2268000" cy="59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19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54" r:id="rId10"/>
    <p:sldLayoutId id="2147483655" r:id="rId11"/>
    <p:sldLayoutId id="21474836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urldefense.com/v3/__http:/www.finland.eu/__;!!DOxrgLBm!WgzJOIDtI6KQQiGnDrAFRLwZoNoiwUELuN8qxkBT_x-WSu2qbkK84aAlLUfrKcZOhkGVSA$" TargetMode="External"/><Relationship Id="rId5" Type="http://schemas.openxmlformats.org/officeDocument/2006/relationships/hyperlink" Target="mailto:anton.nilsson@formin.fi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04CC-0785-3443-A0BA-E018984F4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064" y="1615200"/>
            <a:ext cx="10952018" cy="1441509"/>
          </a:xfrm>
        </p:spPr>
        <p:txBody>
          <a:bodyPr/>
          <a:lstStyle/>
          <a:p>
            <a:r>
              <a:rPr lang="sv-FI" dirty="0" smtClean="0"/>
              <a:t>EU:s klimatmål 2040</a:t>
            </a:r>
            <a:endParaRPr lang="sv-FI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C4B9D0C-C80F-5C43-A704-BEB3103A9E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FI" dirty="0" smtClean="0"/>
              <a:t>18.3.2024</a:t>
            </a:r>
            <a:endParaRPr lang="sv-FI" dirty="0"/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57B07EF2-6062-4B81-B08B-2BE975148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80545" y="5332499"/>
            <a:ext cx="1271904" cy="1799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0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Bakgrund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Klimatstörningarna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en </a:t>
            </a:r>
            <a:r>
              <a:rPr lang="fi-FI" dirty="0" err="1" smtClean="0"/>
              <a:t>historiskt</a:t>
            </a:r>
            <a:r>
              <a:rPr lang="fi-FI" dirty="0" smtClean="0"/>
              <a:t> </a:t>
            </a:r>
            <a:r>
              <a:rPr lang="fi-FI" dirty="0" err="1" smtClean="0"/>
              <a:t>hög</a:t>
            </a:r>
            <a:r>
              <a:rPr lang="fi-FI" dirty="0" smtClean="0"/>
              <a:t> </a:t>
            </a:r>
            <a:r>
              <a:rPr lang="fi-FI" dirty="0" err="1" smtClean="0"/>
              <a:t>nivå</a:t>
            </a:r>
            <a:r>
              <a:rPr lang="fi-FI" dirty="0" smtClean="0"/>
              <a:t> 2023</a:t>
            </a:r>
          </a:p>
          <a:p>
            <a:pPr lvl="1"/>
            <a:r>
              <a:rPr lang="fi-FI" dirty="0" smtClean="0"/>
              <a:t>Global </a:t>
            </a:r>
            <a:r>
              <a:rPr lang="fi-FI" dirty="0" err="1" smtClean="0"/>
              <a:t>uppvärmning</a:t>
            </a:r>
            <a:r>
              <a:rPr lang="fi-FI" dirty="0" smtClean="0"/>
              <a:t> </a:t>
            </a:r>
            <a:r>
              <a:rPr lang="fi-FI" dirty="0" err="1" smtClean="0"/>
              <a:t>har</a:t>
            </a:r>
            <a:r>
              <a:rPr lang="fi-FI" dirty="0" smtClean="0"/>
              <a:t> </a:t>
            </a:r>
            <a:r>
              <a:rPr lang="fi-FI" dirty="0" err="1" smtClean="0"/>
              <a:t>nått</a:t>
            </a:r>
            <a:r>
              <a:rPr lang="fi-FI" dirty="0" smtClean="0"/>
              <a:t> 1,48 </a:t>
            </a:r>
            <a:r>
              <a:rPr lang="fi-FI" dirty="0" err="1" smtClean="0"/>
              <a:t>grader</a:t>
            </a:r>
            <a:r>
              <a:rPr lang="fi-FI" dirty="0" smtClean="0"/>
              <a:t> Celsius </a:t>
            </a:r>
            <a:r>
              <a:rPr lang="fi-FI" dirty="0" err="1" smtClean="0"/>
              <a:t>över</a:t>
            </a:r>
            <a:r>
              <a:rPr lang="fi-FI" dirty="0" smtClean="0"/>
              <a:t> </a:t>
            </a:r>
            <a:r>
              <a:rPr lang="fi-FI" dirty="0" err="1" smtClean="0"/>
              <a:t>förindustirella</a:t>
            </a:r>
            <a:r>
              <a:rPr lang="fi-FI" dirty="0" smtClean="0"/>
              <a:t> </a:t>
            </a:r>
            <a:r>
              <a:rPr lang="fi-FI" dirty="0" err="1" smtClean="0"/>
              <a:t>nivåer</a:t>
            </a:r>
            <a:endParaRPr lang="fi-FI" dirty="0" smtClean="0"/>
          </a:p>
          <a:p>
            <a:pPr lvl="1"/>
            <a:r>
              <a:rPr lang="fi-FI" dirty="0" err="1" smtClean="0"/>
              <a:t>Issmältningen</a:t>
            </a:r>
            <a:r>
              <a:rPr lang="fi-FI" dirty="0" smtClean="0"/>
              <a:t> i Antarktis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rekordnivåer</a:t>
            </a:r>
            <a:endParaRPr lang="fi-FI" dirty="0" smtClean="0"/>
          </a:p>
          <a:p>
            <a:pPr lvl="1"/>
            <a:r>
              <a:rPr lang="fi-FI" dirty="0" err="1" smtClean="0"/>
              <a:t>Skogsbränder</a:t>
            </a:r>
            <a:r>
              <a:rPr lang="fi-FI" dirty="0" smtClean="0"/>
              <a:t>, </a:t>
            </a:r>
            <a:r>
              <a:rPr lang="fi-FI" dirty="0" err="1" smtClean="0"/>
              <a:t>översvämningar</a:t>
            </a:r>
            <a:r>
              <a:rPr lang="fi-FI" dirty="0" smtClean="0"/>
              <a:t>, </a:t>
            </a:r>
            <a:r>
              <a:rPr lang="fi-FI" dirty="0" err="1" smtClean="0"/>
              <a:t>torka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värmeböljor</a:t>
            </a:r>
            <a:r>
              <a:rPr lang="fi-FI" dirty="0" smtClean="0"/>
              <a:t> </a:t>
            </a:r>
            <a:r>
              <a:rPr lang="fi-FI" dirty="0" err="1" smtClean="0"/>
              <a:t>fortsätter</a:t>
            </a:r>
            <a:r>
              <a:rPr lang="fi-FI" dirty="0" smtClean="0"/>
              <a:t> </a:t>
            </a:r>
            <a:r>
              <a:rPr lang="fi-FI" dirty="0" err="1" smtClean="0"/>
              <a:t>öka</a:t>
            </a:r>
            <a:endParaRPr lang="fi-FI" dirty="0" smtClean="0"/>
          </a:p>
          <a:p>
            <a:r>
              <a:rPr lang="fi-FI" dirty="0" err="1" smtClean="0"/>
              <a:t>EU:s</a:t>
            </a:r>
            <a:r>
              <a:rPr lang="fi-FI" dirty="0" smtClean="0"/>
              <a:t> </a:t>
            </a:r>
            <a:r>
              <a:rPr lang="fi-FI" dirty="0" err="1" smtClean="0"/>
              <a:t>klimatlag</a:t>
            </a:r>
            <a:endParaRPr lang="fi-FI" dirty="0"/>
          </a:p>
          <a:p>
            <a:pPr lvl="1"/>
            <a:r>
              <a:rPr lang="fi-FI" dirty="0" err="1" smtClean="0"/>
              <a:t>Uppnå</a:t>
            </a:r>
            <a:r>
              <a:rPr lang="fi-FI" dirty="0" smtClean="0"/>
              <a:t> </a:t>
            </a:r>
            <a:r>
              <a:rPr lang="fi-FI" dirty="0" err="1" smtClean="0"/>
              <a:t>klimatneutralitet</a:t>
            </a:r>
            <a:r>
              <a:rPr lang="fi-FI" dirty="0" smtClean="0"/>
              <a:t> </a:t>
            </a:r>
            <a:r>
              <a:rPr lang="fi-FI" dirty="0" err="1" smtClean="0"/>
              <a:t>senast</a:t>
            </a:r>
            <a:r>
              <a:rPr lang="fi-FI" dirty="0" smtClean="0"/>
              <a:t> 2050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minska</a:t>
            </a:r>
            <a:r>
              <a:rPr lang="fi-FI" dirty="0" smtClean="0"/>
              <a:t> </a:t>
            </a:r>
            <a:r>
              <a:rPr lang="fi-FI" dirty="0" err="1" smtClean="0"/>
              <a:t>nettoutsläppen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55% </a:t>
            </a:r>
            <a:r>
              <a:rPr lang="fi-FI" dirty="0" err="1" smtClean="0"/>
              <a:t>till</a:t>
            </a:r>
            <a:r>
              <a:rPr lang="fi-FI" dirty="0" smtClean="0"/>
              <a:t> 2030</a:t>
            </a:r>
          </a:p>
          <a:p>
            <a:pPr lvl="1"/>
            <a:r>
              <a:rPr lang="sv-FI" dirty="0"/>
              <a:t>Målen måste vara i linje med:</a:t>
            </a:r>
          </a:p>
          <a:p>
            <a:pPr lvl="2"/>
            <a:r>
              <a:rPr lang="sv-FI" dirty="0"/>
              <a:t>Råden från det europeiska vetenskapliga organet för klimatförändringar (ESABCC)</a:t>
            </a:r>
          </a:p>
          <a:p>
            <a:pPr lvl="2"/>
            <a:r>
              <a:rPr lang="sv-FI" dirty="0"/>
              <a:t>EU:s åtaganden enligt Parisavtalet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272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”Kommissionen </a:t>
            </a:r>
            <a:r>
              <a:rPr lang="sv-SE" dirty="0"/>
              <a:t>rekommenderar utsläppsminskningsmål för 2040 för att uppnå klimatneutralitet </a:t>
            </a:r>
            <a:r>
              <a:rPr lang="sv-SE" dirty="0" smtClean="0"/>
              <a:t>2050”</a:t>
            </a:r>
            <a:r>
              <a:rPr lang="sv-SE" b="1" dirty="0"/>
              <a:t/>
            </a:r>
            <a:br>
              <a:rPr lang="sv-SE" b="1" dirty="0"/>
            </a:b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21124" y="2213809"/>
            <a:ext cx="10404000" cy="3562610"/>
          </a:xfrm>
        </p:spPr>
        <p:txBody>
          <a:bodyPr/>
          <a:lstStyle/>
          <a:p>
            <a:r>
              <a:rPr lang="fi-FI" dirty="0" smtClean="0"/>
              <a:t>”</a:t>
            </a:r>
            <a:r>
              <a:rPr lang="fi-FI" dirty="0" err="1" smtClean="0"/>
              <a:t>Detaljerad</a:t>
            </a:r>
            <a:r>
              <a:rPr lang="fi-FI" dirty="0" smtClean="0"/>
              <a:t> </a:t>
            </a:r>
            <a:r>
              <a:rPr lang="fi-FI" dirty="0" err="1" smtClean="0"/>
              <a:t>konsekvensbedömning</a:t>
            </a:r>
            <a:r>
              <a:rPr lang="fi-FI" dirty="0" smtClean="0"/>
              <a:t> av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alternativ</a:t>
            </a:r>
            <a:r>
              <a:rPr lang="fi-FI" dirty="0" smtClean="0"/>
              <a:t>”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err="1" smtClean="0">
                <a:sym typeface="Wingdings" panose="05000000000000000000" pitchFamily="2" charset="2"/>
              </a:rPr>
              <a:t>Rekommendation</a:t>
            </a:r>
            <a:endParaRPr lang="fi-FI" dirty="0" smtClean="0">
              <a:sym typeface="Wingdings" panose="05000000000000000000" pitchFamily="2" charset="2"/>
            </a:endParaRPr>
          </a:p>
          <a:p>
            <a:pPr lvl="1"/>
            <a:r>
              <a:rPr lang="fi-FI" dirty="0" smtClean="0">
                <a:sym typeface="Wingdings" panose="05000000000000000000" pitchFamily="2" charset="2"/>
              </a:rPr>
              <a:t>90-procentig </a:t>
            </a:r>
            <a:r>
              <a:rPr lang="fi-FI" dirty="0" err="1" smtClean="0">
                <a:sym typeface="Wingdings" panose="05000000000000000000" pitchFamily="2" charset="2"/>
              </a:rPr>
              <a:t>nettominskning</a:t>
            </a:r>
            <a:r>
              <a:rPr lang="fi-FI" dirty="0" smtClean="0">
                <a:sym typeface="Wingdings" panose="05000000000000000000" pitchFamily="2" charset="2"/>
              </a:rPr>
              <a:t> av </a:t>
            </a:r>
            <a:r>
              <a:rPr lang="fi-FI" dirty="0" err="1" smtClean="0">
                <a:sym typeface="Wingdings" panose="05000000000000000000" pitchFamily="2" charset="2"/>
              </a:rPr>
              <a:t>växthusgasutstläppen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fram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till</a:t>
            </a:r>
            <a:r>
              <a:rPr lang="fi-FI" dirty="0" smtClean="0">
                <a:sym typeface="Wingdings" panose="05000000000000000000" pitchFamily="2" charset="2"/>
              </a:rPr>
              <a:t> 2040 (</a:t>
            </a:r>
            <a:r>
              <a:rPr lang="fi-FI" dirty="0" err="1" smtClean="0">
                <a:sym typeface="Wingdings" panose="05000000000000000000" pitchFamily="2" charset="2"/>
              </a:rPr>
              <a:t>jämfört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med</a:t>
            </a:r>
            <a:r>
              <a:rPr lang="fi-FI" dirty="0" smtClean="0">
                <a:sym typeface="Wingdings" panose="05000000000000000000" pitchFamily="2" charset="2"/>
              </a:rPr>
              <a:t> 1990 </a:t>
            </a:r>
            <a:r>
              <a:rPr lang="fi-FI" dirty="0" err="1" smtClean="0">
                <a:sym typeface="Wingdings" panose="05000000000000000000" pitchFamily="2" charset="2"/>
              </a:rPr>
              <a:t>års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nivåer</a:t>
            </a:r>
            <a:r>
              <a:rPr lang="fi-FI" dirty="0" smtClean="0">
                <a:sym typeface="Wingdings" panose="05000000000000000000" pitchFamily="2" charset="2"/>
              </a:rPr>
              <a:t>)</a:t>
            </a:r>
            <a:endParaRPr lang="sv-SE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Det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här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inleder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dock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endas</a:t>
            </a:r>
            <a:r>
              <a:rPr lang="fi-FI" dirty="0" err="1" smtClean="0">
                <a:sym typeface="Wingdings" panose="05000000000000000000" pitchFamily="2" charset="2"/>
              </a:rPr>
              <a:t>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smtClean="0">
                <a:sym typeface="Wingdings" panose="05000000000000000000" pitchFamily="2" charset="2"/>
              </a:rPr>
              <a:t>en </a:t>
            </a:r>
            <a:r>
              <a:rPr lang="fi-FI" dirty="0" err="1" smtClean="0">
                <a:sym typeface="Wingdings" panose="05000000000000000000" pitchFamily="2" charset="2"/>
              </a:rPr>
              <a:t>diskussion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nästa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kommission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får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komma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med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lagförslag</a:t>
            </a:r>
            <a:endParaRPr lang="fi-FI" dirty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Nästa</a:t>
            </a:r>
            <a:r>
              <a:rPr lang="fi-FI" dirty="0" smtClean="0">
                <a:sym typeface="Wingdings" panose="05000000000000000000" pitchFamily="2" charset="2"/>
              </a:rPr>
              <a:t> EP-</a:t>
            </a:r>
            <a:r>
              <a:rPr lang="fi-FI" dirty="0" err="1" smtClean="0">
                <a:sym typeface="Wingdings" panose="05000000000000000000" pitchFamily="2" charset="2"/>
              </a:rPr>
              <a:t>val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kommer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spela</a:t>
            </a:r>
            <a:r>
              <a:rPr lang="fi-FI" dirty="0" smtClean="0">
                <a:sym typeface="Wingdings" panose="05000000000000000000" pitchFamily="2" charset="2"/>
              </a:rPr>
              <a:t> in</a:t>
            </a:r>
          </a:p>
        </p:txBody>
      </p:sp>
    </p:spTree>
    <p:extLst>
      <p:ext uri="{BB962C8B-B14F-4D97-AF65-F5344CB8AC3E}">
        <p14:creationId xmlns:p14="http://schemas.microsoft.com/office/powerpoint/2010/main" val="33881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 smtClean="0"/>
              <a:t>Sätter</a:t>
            </a:r>
            <a:r>
              <a:rPr lang="fi-FI" dirty="0" smtClean="0"/>
              <a:t> </a:t>
            </a:r>
            <a:r>
              <a:rPr lang="fi-FI" dirty="0" err="1" smtClean="0"/>
              <a:t>upp</a:t>
            </a:r>
            <a:r>
              <a:rPr lang="fi-FI" dirty="0" smtClean="0"/>
              <a:t> </a:t>
            </a:r>
            <a:r>
              <a:rPr lang="fi-FI" dirty="0" err="1" smtClean="0"/>
              <a:t>politiska</a:t>
            </a:r>
            <a:r>
              <a:rPr lang="fi-FI" dirty="0" smtClean="0"/>
              <a:t> </a:t>
            </a:r>
            <a:r>
              <a:rPr lang="fi-FI" dirty="0" err="1" smtClean="0"/>
              <a:t>villkor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uppnå</a:t>
            </a:r>
            <a:r>
              <a:rPr lang="fi-FI" dirty="0" smtClean="0"/>
              <a:t> 90%-</a:t>
            </a:r>
            <a:r>
              <a:rPr lang="fi-FI" dirty="0" err="1" smtClean="0"/>
              <a:t>målet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124" y="1697428"/>
            <a:ext cx="10404000" cy="4464000"/>
          </a:xfrm>
        </p:spPr>
        <p:txBody>
          <a:bodyPr/>
          <a:lstStyle/>
          <a:p>
            <a:r>
              <a:rPr lang="fi-FI" dirty="0" err="1" smtClean="0"/>
              <a:t>Fullständigt</a:t>
            </a:r>
            <a:r>
              <a:rPr lang="fi-FI" dirty="0" smtClean="0"/>
              <a:t> </a:t>
            </a:r>
            <a:r>
              <a:rPr lang="fi-FI" dirty="0" err="1" smtClean="0"/>
              <a:t>genomförande</a:t>
            </a:r>
            <a:r>
              <a:rPr lang="fi-FI" dirty="0" smtClean="0"/>
              <a:t> av 2030-ramen (</a:t>
            </a:r>
            <a:r>
              <a:rPr lang="fi-FI" dirty="0" err="1" smtClean="0"/>
              <a:t>fit</a:t>
            </a:r>
            <a:r>
              <a:rPr lang="fi-FI" dirty="0" smtClean="0"/>
              <a:t> for 55)</a:t>
            </a:r>
          </a:p>
          <a:p>
            <a:pPr lvl="1"/>
            <a:r>
              <a:rPr lang="fi-FI" dirty="0" err="1" smtClean="0"/>
              <a:t>Nationella</a:t>
            </a:r>
            <a:r>
              <a:rPr lang="fi-FI" dirty="0" smtClean="0"/>
              <a:t> </a:t>
            </a:r>
            <a:r>
              <a:rPr lang="fi-FI" dirty="0" err="1" smtClean="0"/>
              <a:t>energi</a:t>
            </a:r>
            <a:r>
              <a:rPr lang="fi-FI" dirty="0" smtClean="0"/>
              <a:t>-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klimatplanerna</a:t>
            </a:r>
            <a:r>
              <a:rPr lang="fi-FI" dirty="0" smtClean="0"/>
              <a:t> </a:t>
            </a:r>
            <a:r>
              <a:rPr lang="fi-FI" dirty="0" err="1" smtClean="0"/>
              <a:t>viktiga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kunna</a:t>
            </a:r>
            <a:r>
              <a:rPr lang="fi-FI" dirty="0" smtClean="0"/>
              <a:t> </a:t>
            </a:r>
            <a:r>
              <a:rPr lang="fi-FI" dirty="0" err="1" smtClean="0"/>
              <a:t>övervaka</a:t>
            </a:r>
            <a:r>
              <a:rPr lang="fi-FI" dirty="0" smtClean="0"/>
              <a:t> </a:t>
            </a:r>
            <a:r>
              <a:rPr lang="fi-FI" dirty="0" err="1" smtClean="0"/>
              <a:t>framstegen</a:t>
            </a:r>
            <a:endParaRPr lang="fi-FI" dirty="0" smtClean="0"/>
          </a:p>
          <a:p>
            <a:r>
              <a:rPr lang="fi-FI" dirty="0" err="1" smtClean="0"/>
              <a:t>Rättvis</a:t>
            </a:r>
            <a:r>
              <a:rPr lang="fi-FI" dirty="0" smtClean="0"/>
              <a:t> </a:t>
            </a:r>
            <a:r>
              <a:rPr lang="fi-FI" dirty="0" err="1" smtClean="0"/>
              <a:t>omställning</a:t>
            </a:r>
            <a:r>
              <a:rPr lang="fi-FI" dirty="0" smtClean="0"/>
              <a:t>, </a:t>
            </a:r>
            <a:r>
              <a:rPr lang="fi-FI" dirty="0" err="1" smtClean="0"/>
              <a:t>ingen</a:t>
            </a:r>
            <a:r>
              <a:rPr lang="fi-FI" dirty="0" smtClean="0"/>
              <a:t> </a:t>
            </a:r>
            <a:r>
              <a:rPr lang="fi-FI" dirty="0" err="1" smtClean="0"/>
              <a:t>lämnas</a:t>
            </a:r>
            <a:r>
              <a:rPr lang="fi-FI" dirty="0" smtClean="0"/>
              <a:t> </a:t>
            </a:r>
            <a:r>
              <a:rPr lang="fi-FI" dirty="0" err="1" smtClean="0"/>
              <a:t>utanför</a:t>
            </a:r>
            <a:endParaRPr lang="fi-FI" dirty="0" smtClean="0"/>
          </a:p>
          <a:p>
            <a:r>
              <a:rPr lang="fi-FI" dirty="0" smtClean="0"/>
              <a:t>Lika </a:t>
            </a:r>
            <a:r>
              <a:rPr lang="fi-FI" dirty="0" err="1" smtClean="0"/>
              <a:t>villkor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internationella</a:t>
            </a:r>
            <a:r>
              <a:rPr lang="fi-FI" dirty="0" smtClean="0"/>
              <a:t> </a:t>
            </a:r>
            <a:r>
              <a:rPr lang="fi-FI" dirty="0" err="1" smtClean="0"/>
              <a:t>handelspartners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1702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uppfylla</a:t>
            </a:r>
            <a:r>
              <a:rPr lang="fi-FI" dirty="0" smtClean="0"/>
              <a:t> </a:t>
            </a:r>
            <a:r>
              <a:rPr lang="fi-FI" dirty="0" err="1" smtClean="0"/>
              <a:t>dessa</a:t>
            </a:r>
            <a:r>
              <a:rPr lang="fi-FI" dirty="0" smtClean="0"/>
              <a:t> </a:t>
            </a:r>
            <a:r>
              <a:rPr lang="fi-FI" dirty="0" err="1" smtClean="0"/>
              <a:t>villkor</a:t>
            </a:r>
            <a:r>
              <a:rPr lang="fi-FI" dirty="0" smtClean="0"/>
              <a:t> </a:t>
            </a:r>
            <a:r>
              <a:rPr lang="fi-FI" dirty="0" err="1" smtClean="0"/>
              <a:t>föreslår</a:t>
            </a:r>
            <a:r>
              <a:rPr lang="fi-FI" dirty="0" smtClean="0"/>
              <a:t> </a:t>
            </a:r>
            <a:r>
              <a:rPr lang="fi-FI" dirty="0" err="1" smtClean="0"/>
              <a:t>kommissionen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1124" y="1535180"/>
            <a:ext cx="10404000" cy="4464000"/>
          </a:xfrm>
        </p:spPr>
        <p:txBody>
          <a:bodyPr/>
          <a:lstStyle/>
          <a:p>
            <a:r>
              <a:rPr lang="fi-FI" dirty="0" err="1" smtClean="0"/>
              <a:t>Strategisk</a:t>
            </a:r>
            <a:r>
              <a:rPr lang="fi-FI" dirty="0" smtClean="0"/>
              <a:t> </a:t>
            </a:r>
            <a:r>
              <a:rPr lang="fi-FI" dirty="0" err="1" smtClean="0"/>
              <a:t>dialog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näringslivet</a:t>
            </a:r>
            <a:r>
              <a:rPr lang="fi-FI" dirty="0" smtClean="0"/>
              <a:t>, </a:t>
            </a:r>
            <a:r>
              <a:rPr lang="fi-FI" dirty="0" err="1" smtClean="0"/>
              <a:t>inklusive</a:t>
            </a:r>
            <a:r>
              <a:rPr lang="fi-FI" dirty="0" smtClean="0"/>
              <a:t> </a:t>
            </a:r>
            <a:r>
              <a:rPr lang="fi-FI" dirty="0" err="1" smtClean="0"/>
              <a:t>jordbrukssektorn</a:t>
            </a:r>
            <a:endParaRPr lang="fi-FI" dirty="0" smtClean="0"/>
          </a:p>
          <a:p>
            <a:pPr lvl="1"/>
            <a:r>
              <a:rPr lang="fi-FI" dirty="0" smtClean="0"/>
              <a:t>En ”</a:t>
            </a:r>
            <a:r>
              <a:rPr lang="fi-FI" dirty="0" err="1" smtClean="0"/>
              <a:t>industirell</a:t>
            </a:r>
            <a:r>
              <a:rPr lang="fi-FI" dirty="0" smtClean="0"/>
              <a:t> </a:t>
            </a:r>
            <a:r>
              <a:rPr lang="fi-FI" dirty="0" err="1" smtClean="0"/>
              <a:t>överenskommelse</a:t>
            </a:r>
            <a:r>
              <a:rPr lang="fi-FI" dirty="0" smtClean="0"/>
              <a:t>”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utfasning</a:t>
            </a:r>
            <a:r>
              <a:rPr lang="fi-FI" dirty="0" smtClean="0"/>
              <a:t> av </a:t>
            </a:r>
            <a:r>
              <a:rPr lang="fi-FI" dirty="0" err="1" smtClean="0"/>
              <a:t>fossila</a:t>
            </a:r>
            <a:r>
              <a:rPr lang="fi-FI" dirty="0" smtClean="0"/>
              <a:t> </a:t>
            </a:r>
            <a:r>
              <a:rPr lang="fi-FI" dirty="0" err="1" smtClean="0"/>
              <a:t>bränslen</a:t>
            </a:r>
            <a:endParaRPr lang="fi-FI" dirty="0" smtClean="0"/>
          </a:p>
          <a:p>
            <a:pPr lvl="1"/>
            <a:r>
              <a:rPr lang="fi-FI" dirty="0" err="1" smtClean="0"/>
              <a:t>Ökade</a:t>
            </a:r>
            <a:r>
              <a:rPr lang="fi-FI" dirty="0" smtClean="0"/>
              <a:t> </a:t>
            </a:r>
            <a:r>
              <a:rPr lang="fi-FI" dirty="0" err="1" smtClean="0"/>
              <a:t>satsningar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vindkraft</a:t>
            </a:r>
            <a:r>
              <a:rPr lang="fi-FI" dirty="0" smtClean="0"/>
              <a:t>, </a:t>
            </a:r>
            <a:r>
              <a:rPr lang="fi-FI" dirty="0" err="1" smtClean="0"/>
              <a:t>vattenkraft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elektrolysanläggningar</a:t>
            </a:r>
            <a:r>
              <a:rPr lang="fi-FI" dirty="0" smtClean="0"/>
              <a:t> </a:t>
            </a:r>
            <a:r>
              <a:rPr lang="fi-FI" dirty="0" err="1" smtClean="0"/>
              <a:t>kombinerat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batterier</a:t>
            </a:r>
            <a:r>
              <a:rPr lang="fi-FI" dirty="0" smtClean="0"/>
              <a:t>, </a:t>
            </a:r>
            <a:r>
              <a:rPr lang="fi-FI" dirty="0" err="1" smtClean="0"/>
              <a:t>elfordon</a:t>
            </a:r>
            <a:r>
              <a:rPr lang="fi-FI" dirty="0" smtClean="0"/>
              <a:t>, </a:t>
            </a:r>
            <a:r>
              <a:rPr lang="fi-FI" dirty="0" err="1" smtClean="0"/>
              <a:t>värmepumpar</a:t>
            </a:r>
            <a:r>
              <a:rPr lang="fi-FI" dirty="0" smtClean="0"/>
              <a:t>, </a:t>
            </a:r>
            <a:r>
              <a:rPr lang="fi-FI" dirty="0" err="1" smtClean="0"/>
              <a:t>solceller</a:t>
            </a:r>
            <a:r>
              <a:rPr lang="fi-FI" dirty="0" smtClean="0"/>
              <a:t>, </a:t>
            </a:r>
            <a:r>
              <a:rPr lang="fi-FI" dirty="0" err="1" smtClean="0"/>
              <a:t>biogas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biometan</a:t>
            </a:r>
            <a:endParaRPr lang="fi-FI" dirty="0" smtClean="0"/>
          </a:p>
          <a:p>
            <a:pPr lvl="1"/>
            <a:r>
              <a:rPr lang="fi-FI" dirty="0" err="1" smtClean="0"/>
              <a:t>Även</a:t>
            </a:r>
            <a:r>
              <a:rPr lang="fi-FI" dirty="0" smtClean="0"/>
              <a:t> </a:t>
            </a:r>
            <a:r>
              <a:rPr lang="fi-FI" dirty="0" err="1" smtClean="0"/>
              <a:t>ökad</a:t>
            </a:r>
            <a:r>
              <a:rPr lang="fi-FI" dirty="0" smtClean="0"/>
              <a:t> </a:t>
            </a:r>
            <a:r>
              <a:rPr lang="fi-FI" dirty="0" err="1" smtClean="0"/>
              <a:t>lagring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användning</a:t>
            </a:r>
            <a:r>
              <a:rPr lang="fi-FI" dirty="0" smtClean="0"/>
              <a:t> av </a:t>
            </a:r>
            <a:r>
              <a:rPr lang="fi-FI" dirty="0" err="1" smtClean="0"/>
              <a:t>koldioxid</a:t>
            </a:r>
            <a:r>
              <a:rPr lang="fi-FI" dirty="0" smtClean="0"/>
              <a:t>, </a:t>
            </a:r>
            <a:r>
              <a:rPr lang="fi-FI" dirty="0" err="1" smtClean="0"/>
              <a:t>cirkulär</a:t>
            </a:r>
            <a:r>
              <a:rPr lang="fi-FI" dirty="0" smtClean="0"/>
              <a:t> ekonomi</a:t>
            </a:r>
          </a:p>
          <a:p>
            <a:pPr lvl="1"/>
            <a:r>
              <a:rPr lang="fi-FI" dirty="0" err="1" smtClean="0"/>
              <a:t>Koldioxidprissättning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tillgång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finansiering</a:t>
            </a:r>
            <a:r>
              <a:rPr lang="fi-FI" dirty="0" smtClean="0"/>
              <a:t> </a:t>
            </a:r>
            <a:r>
              <a:rPr lang="fi-FI" dirty="0" err="1" smtClean="0"/>
              <a:t>nyckel</a:t>
            </a:r>
            <a:endParaRPr lang="fi-FI" dirty="0" smtClean="0"/>
          </a:p>
          <a:p>
            <a:pPr lvl="2"/>
            <a:r>
              <a:rPr lang="fi-FI" dirty="0" smtClean="0"/>
              <a:t>En </a:t>
            </a:r>
            <a:r>
              <a:rPr lang="fi-FI" dirty="0" err="1" smtClean="0"/>
              <a:t>europeisk</a:t>
            </a:r>
            <a:r>
              <a:rPr lang="fi-FI" dirty="0" smtClean="0"/>
              <a:t> strategi för </a:t>
            </a:r>
            <a:r>
              <a:rPr lang="fi-FI" dirty="0" err="1" smtClean="0"/>
              <a:t>finansiering</a:t>
            </a:r>
            <a:endParaRPr lang="fi-FI" dirty="0" smtClean="0"/>
          </a:p>
          <a:p>
            <a:r>
              <a:rPr lang="fi-FI" dirty="0" err="1" smtClean="0"/>
              <a:t>Internationella</a:t>
            </a:r>
            <a:r>
              <a:rPr lang="fi-FI" dirty="0" smtClean="0"/>
              <a:t> </a:t>
            </a:r>
            <a:r>
              <a:rPr lang="fi-FI" dirty="0" err="1" smtClean="0"/>
              <a:t>förhandlingar</a:t>
            </a:r>
            <a:r>
              <a:rPr lang="fi-FI" dirty="0" smtClean="0"/>
              <a:t>, EU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gå</a:t>
            </a:r>
            <a:r>
              <a:rPr lang="fi-FI" dirty="0" smtClean="0"/>
              <a:t> </a:t>
            </a:r>
            <a:r>
              <a:rPr lang="fi-FI" dirty="0" err="1" smtClean="0"/>
              <a:t>först</a:t>
            </a:r>
            <a:r>
              <a:rPr lang="fi-FI" dirty="0" smtClean="0"/>
              <a:t> </a:t>
            </a:r>
            <a:r>
              <a:rPr lang="fi-FI" dirty="0" err="1" smtClean="0"/>
              <a:t>men</a:t>
            </a:r>
            <a:r>
              <a:rPr lang="fi-FI" dirty="0" smtClean="0"/>
              <a:t> </a:t>
            </a:r>
            <a:r>
              <a:rPr lang="fi-FI" dirty="0" err="1" smtClean="0"/>
              <a:t>andra</a:t>
            </a:r>
            <a:r>
              <a:rPr lang="fi-FI" dirty="0" smtClean="0"/>
              <a:t> </a:t>
            </a:r>
            <a:r>
              <a:rPr lang="fi-FI" dirty="0" err="1" smtClean="0"/>
              <a:t>måste</a:t>
            </a:r>
            <a:r>
              <a:rPr lang="fi-FI" dirty="0" smtClean="0"/>
              <a:t> </a:t>
            </a:r>
            <a:r>
              <a:rPr lang="fi-FI" dirty="0" err="1" smtClean="0"/>
              <a:t>hänga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endParaRPr lang="fi-FI" dirty="0" smtClean="0"/>
          </a:p>
          <a:p>
            <a:pPr lvl="1"/>
            <a:r>
              <a:rPr lang="fi-FI" dirty="0" smtClean="0"/>
              <a:t>Global strategi för </a:t>
            </a:r>
            <a:r>
              <a:rPr lang="fi-FI" dirty="0" err="1" smtClean="0"/>
              <a:t>koldioxidprissättning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koldioxidmarknader</a:t>
            </a:r>
            <a:r>
              <a:rPr lang="fi-FI" dirty="0" smtClean="0"/>
              <a:t> </a:t>
            </a:r>
            <a:r>
              <a:rPr lang="fi-FI" dirty="0" err="1" smtClean="0"/>
              <a:t>ska</a:t>
            </a:r>
            <a:r>
              <a:rPr lang="fi-FI" dirty="0" smtClean="0"/>
              <a:t> </a:t>
            </a:r>
            <a:r>
              <a:rPr lang="fi-FI" dirty="0" err="1" smtClean="0"/>
              <a:t>förberedas</a:t>
            </a:r>
            <a:r>
              <a:rPr lang="fi-FI" dirty="0" smtClean="0"/>
              <a:t> av </a:t>
            </a:r>
            <a:r>
              <a:rPr lang="fi-FI" dirty="0" err="1" smtClean="0"/>
              <a:t>kommissionen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393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Effekter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>
                <a:sym typeface="Wingdings" panose="05000000000000000000" pitchFamily="2" charset="2"/>
              </a:rPr>
              <a:t>Klimatmålen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ge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förutsägbarhet</a:t>
            </a:r>
            <a:r>
              <a:rPr lang="fi-FI" dirty="0" smtClean="0">
                <a:sym typeface="Wingdings" panose="05000000000000000000" pitchFamily="2" charset="2"/>
              </a:rPr>
              <a:t> för </a:t>
            </a:r>
            <a:r>
              <a:rPr lang="fi-FI" dirty="0" err="1" smtClean="0">
                <a:sym typeface="Wingdings" panose="05000000000000000000" pitchFamily="2" charset="2"/>
              </a:rPr>
              <a:t>EU:s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näringsliv</a:t>
            </a:r>
            <a:r>
              <a:rPr lang="fi-FI" dirty="0" smtClean="0">
                <a:sym typeface="Wingdings" panose="05000000000000000000" pitchFamily="2" charset="2"/>
              </a:rPr>
              <a:t>, </a:t>
            </a:r>
            <a:r>
              <a:rPr lang="fi-FI" dirty="0" err="1" smtClean="0">
                <a:sym typeface="Wingdings" panose="05000000000000000000" pitchFamily="2" charset="2"/>
              </a:rPr>
              <a:t>invånare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regeringar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Sända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signaler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också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internationellt</a:t>
            </a:r>
            <a:endParaRPr lang="fi-FI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i-FI" dirty="0" smtClean="0">
                <a:sym typeface="Wingdings" panose="05000000000000000000" pitchFamily="2" charset="2"/>
              </a:rPr>
              <a:t>	 </a:t>
            </a:r>
            <a:r>
              <a:rPr lang="fi-FI" dirty="0" err="1" smtClean="0">
                <a:sym typeface="Wingdings" panose="05000000000000000000" pitchFamily="2" charset="2"/>
              </a:rPr>
              <a:t>stärka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EU:s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konkurrenskraft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och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förhandlingsposition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internationellt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Stärka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EU:s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motståndskraft</a:t>
            </a:r>
            <a:endParaRPr lang="fi-FI" dirty="0" smtClean="0">
              <a:sym typeface="Wingdings" panose="05000000000000000000" pitchFamily="2" charset="2"/>
            </a:endParaRPr>
          </a:p>
          <a:p>
            <a:pPr lvl="1"/>
            <a:r>
              <a:rPr lang="fi-FI" dirty="0" err="1" smtClean="0">
                <a:sym typeface="Wingdings" panose="05000000000000000000" pitchFamily="2" charset="2"/>
              </a:rPr>
              <a:t>Minska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beroendet</a:t>
            </a:r>
            <a:r>
              <a:rPr lang="fi-FI" dirty="0" smtClean="0">
                <a:sym typeface="Wingdings" panose="05000000000000000000" pitchFamily="2" charset="2"/>
              </a:rPr>
              <a:t> av </a:t>
            </a:r>
            <a:r>
              <a:rPr lang="fi-FI" dirty="0" err="1" smtClean="0">
                <a:sym typeface="Wingdings" panose="05000000000000000000" pitchFamily="2" charset="2"/>
              </a:rPr>
              <a:t>fossila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bränslen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från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exempelvis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Ryssland</a:t>
            </a:r>
            <a:endParaRPr lang="fi-FI" dirty="0" smtClean="0">
              <a:sym typeface="Wingdings" panose="05000000000000000000" pitchFamily="2" charset="2"/>
            </a:endParaRPr>
          </a:p>
          <a:p>
            <a:r>
              <a:rPr lang="fi-FI" dirty="0" err="1" smtClean="0">
                <a:sym typeface="Wingdings" panose="05000000000000000000" pitchFamily="2" charset="2"/>
              </a:rPr>
              <a:t>Minska</a:t>
            </a:r>
            <a:r>
              <a:rPr lang="fi-FI" dirty="0" smtClean="0">
                <a:sym typeface="Wingdings" panose="05000000000000000000" pitchFamily="2" charset="2"/>
              </a:rPr>
              <a:t> de </a:t>
            </a:r>
            <a:r>
              <a:rPr lang="fi-FI" dirty="0" err="1" smtClean="0">
                <a:sym typeface="Wingdings" panose="05000000000000000000" pitchFamily="2" charset="2"/>
              </a:rPr>
              <a:t>redan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synliga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konsekvenserna</a:t>
            </a:r>
            <a:r>
              <a:rPr lang="fi-FI" dirty="0" smtClean="0">
                <a:sym typeface="Wingdings" panose="05000000000000000000" pitchFamily="2" charset="2"/>
              </a:rPr>
              <a:t> av </a:t>
            </a:r>
            <a:r>
              <a:rPr lang="fi-FI" dirty="0" err="1" smtClean="0">
                <a:sym typeface="Wingdings" panose="05000000000000000000" pitchFamily="2" charset="2"/>
              </a:rPr>
              <a:t>klimatförändringarna</a:t>
            </a:r>
            <a:endParaRPr lang="fi-FI" dirty="0" smtClean="0">
              <a:sym typeface="Wingdings" panose="05000000000000000000" pitchFamily="2" charset="2"/>
            </a:endParaRPr>
          </a:p>
          <a:p>
            <a:pPr lvl="1"/>
            <a:r>
              <a:rPr lang="fi-FI" dirty="0" err="1" smtClean="0">
                <a:sym typeface="Wingdings" panose="05000000000000000000" pitchFamily="2" charset="2"/>
              </a:rPr>
              <a:t>Beräknas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orsakat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ekonomiska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skador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på</a:t>
            </a:r>
            <a:r>
              <a:rPr lang="fi-FI" dirty="0" smtClean="0">
                <a:sym typeface="Wingdings" panose="05000000000000000000" pitchFamily="2" charset="2"/>
              </a:rPr>
              <a:t> 170 </a:t>
            </a:r>
            <a:r>
              <a:rPr lang="fi-FI" dirty="0" err="1" smtClean="0">
                <a:sym typeface="Wingdings" panose="05000000000000000000" pitchFamily="2" charset="2"/>
              </a:rPr>
              <a:t>miljarder</a:t>
            </a:r>
            <a:r>
              <a:rPr lang="fi-FI" dirty="0" smtClean="0">
                <a:sym typeface="Wingdings" panose="05000000000000000000" pitchFamily="2" charset="2"/>
              </a:rPr>
              <a:t> euro </a:t>
            </a:r>
            <a:r>
              <a:rPr lang="fi-FI" dirty="0" err="1" smtClean="0">
                <a:sym typeface="Wingdings" panose="05000000000000000000" pitchFamily="2" charset="2"/>
              </a:rPr>
              <a:t>den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senaste</a:t>
            </a:r>
            <a:r>
              <a:rPr lang="fi-FI" dirty="0" smtClean="0">
                <a:sym typeface="Wingdings" panose="05000000000000000000" pitchFamily="2" charset="2"/>
              </a:rPr>
              <a:t> 5-årsperioden</a:t>
            </a:r>
          </a:p>
          <a:p>
            <a:pPr lvl="1"/>
            <a:r>
              <a:rPr lang="fi-FI" dirty="0" smtClean="0">
                <a:sym typeface="Wingdings" panose="05000000000000000000" pitchFamily="2" charset="2"/>
              </a:rPr>
              <a:t>I </a:t>
            </a:r>
            <a:r>
              <a:rPr lang="fi-FI" dirty="0" err="1" smtClean="0">
                <a:sym typeface="Wingdings" panose="05000000000000000000" pitchFamily="2" charset="2"/>
              </a:rPr>
              <a:t>slutet</a:t>
            </a:r>
            <a:r>
              <a:rPr lang="fi-FI" dirty="0" smtClean="0">
                <a:sym typeface="Wingdings" panose="05000000000000000000" pitchFamily="2" charset="2"/>
              </a:rPr>
              <a:t> av </a:t>
            </a:r>
            <a:r>
              <a:rPr lang="fi-FI" dirty="0" err="1" smtClean="0">
                <a:sym typeface="Wingdings" panose="05000000000000000000" pitchFamily="2" charset="2"/>
              </a:rPr>
              <a:t>århundradet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uppskattas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klimatförändringarna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kunna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minska</a:t>
            </a:r>
            <a:r>
              <a:rPr lang="fi-FI" dirty="0" smtClean="0">
                <a:sym typeface="Wingdings" panose="05000000000000000000" pitchFamily="2" charset="2"/>
              </a:rPr>
              <a:t> </a:t>
            </a:r>
            <a:r>
              <a:rPr lang="fi-FI" dirty="0" err="1" smtClean="0">
                <a:sym typeface="Wingdings" panose="05000000000000000000" pitchFamily="2" charset="2"/>
              </a:rPr>
              <a:t>EU:s</a:t>
            </a:r>
            <a:r>
              <a:rPr lang="fi-FI" dirty="0" smtClean="0">
                <a:sym typeface="Wingdings" panose="05000000000000000000" pitchFamily="2" charset="2"/>
              </a:rPr>
              <a:t> BNP </a:t>
            </a:r>
            <a:r>
              <a:rPr lang="fi-FI" dirty="0" err="1" smtClean="0">
                <a:sym typeface="Wingdings" panose="05000000000000000000" pitchFamily="2" charset="2"/>
              </a:rPr>
              <a:t>med</a:t>
            </a:r>
            <a:r>
              <a:rPr lang="fi-FI" dirty="0" smtClean="0">
                <a:sym typeface="Wingdings" panose="05000000000000000000" pitchFamily="2" charset="2"/>
              </a:rPr>
              <a:t> 7%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827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Några</a:t>
            </a:r>
            <a:r>
              <a:rPr lang="fi-FI" dirty="0" smtClean="0"/>
              <a:t>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sektorer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Energisektorn</a:t>
            </a:r>
            <a:endParaRPr lang="fi-FI" dirty="0" smtClean="0"/>
          </a:p>
          <a:p>
            <a:pPr lvl="1"/>
            <a:r>
              <a:rPr lang="fi-FI" dirty="0" err="1" smtClean="0"/>
              <a:t>Förväntas</a:t>
            </a:r>
            <a:r>
              <a:rPr lang="fi-FI" dirty="0" smtClean="0"/>
              <a:t> ha </a:t>
            </a:r>
            <a:r>
              <a:rPr lang="fi-FI" dirty="0" err="1" smtClean="0"/>
              <a:t>fasat</a:t>
            </a:r>
            <a:r>
              <a:rPr lang="fi-FI" dirty="0" smtClean="0"/>
              <a:t> </a:t>
            </a:r>
            <a:r>
              <a:rPr lang="fi-FI" dirty="0" err="1" smtClean="0"/>
              <a:t>ut</a:t>
            </a:r>
            <a:r>
              <a:rPr lang="fi-FI" dirty="0" smtClean="0"/>
              <a:t> alla </a:t>
            </a:r>
            <a:r>
              <a:rPr lang="fi-FI" dirty="0" err="1" smtClean="0"/>
              <a:t>fossila</a:t>
            </a:r>
            <a:r>
              <a:rPr lang="fi-FI" dirty="0" smtClean="0"/>
              <a:t> </a:t>
            </a:r>
            <a:r>
              <a:rPr lang="fi-FI" dirty="0" err="1" smtClean="0"/>
              <a:t>bränslen</a:t>
            </a:r>
            <a:r>
              <a:rPr lang="fi-FI" dirty="0" smtClean="0"/>
              <a:t> </a:t>
            </a:r>
            <a:r>
              <a:rPr lang="fi-FI" dirty="0" err="1" smtClean="0"/>
              <a:t>runt</a:t>
            </a:r>
            <a:r>
              <a:rPr lang="fi-FI" dirty="0" smtClean="0"/>
              <a:t> 2040</a:t>
            </a:r>
          </a:p>
          <a:p>
            <a:pPr lvl="2"/>
            <a:r>
              <a:rPr lang="fi-FI" dirty="0" err="1" smtClean="0"/>
              <a:t>Förnybar</a:t>
            </a:r>
            <a:r>
              <a:rPr lang="fi-FI" dirty="0" smtClean="0"/>
              <a:t> </a:t>
            </a:r>
            <a:r>
              <a:rPr lang="fi-FI" dirty="0" err="1" smtClean="0"/>
              <a:t>energi</a:t>
            </a:r>
            <a:r>
              <a:rPr lang="fi-FI" dirty="0" smtClean="0"/>
              <a:t>, </a:t>
            </a:r>
            <a:r>
              <a:rPr lang="fi-FI" dirty="0" err="1" smtClean="0"/>
              <a:t>kärnkraft</a:t>
            </a:r>
            <a:r>
              <a:rPr lang="fi-FI" dirty="0" smtClean="0"/>
              <a:t>, </a:t>
            </a:r>
            <a:r>
              <a:rPr lang="fi-FI" dirty="0" err="1" smtClean="0"/>
              <a:t>energieffektivitet</a:t>
            </a:r>
            <a:r>
              <a:rPr lang="fi-FI" dirty="0" smtClean="0"/>
              <a:t>, </a:t>
            </a:r>
            <a:r>
              <a:rPr lang="fi-FI" dirty="0" err="1" smtClean="0"/>
              <a:t>lagring</a:t>
            </a:r>
            <a:r>
              <a:rPr lang="fi-FI" dirty="0" smtClean="0"/>
              <a:t> </a:t>
            </a:r>
            <a:r>
              <a:rPr lang="fi-FI" dirty="0" err="1" smtClean="0"/>
              <a:t>osv</a:t>
            </a:r>
            <a:r>
              <a:rPr lang="fi-FI" dirty="0" smtClean="0"/>
              <a:t>…</a:t>
            </a:r>
          </a:p>
          <a:p>
            <a:pPr lvl="2"/>
            <a:r>
              <a:rPr lang="fi-FI" dirty="0" smtClean="0"/>
              <a:t>SMR-</a:t>
            </a:r>
            <a:r>
              <a:rPr lang="fi-FI" dirty="0" err="1" smtClean="0"/>
              <a:t>reaktorer</a:t>
            </a:r>
            <a:endParaRPr lang="fi-FI" dirty="0" smtClean="0"/>
          </a:p>
          <a:p>
            <a:r>
              <a:rPr lang="fi-FI" dirty="0" err="1" smtClean="0"/>
              <a:t>Transportsektorn</a:t>
            </a:r>
            <a:endParaRPr lang="fi-FI" dirty="0" smtClean="0"/>
          </a:p>
          <a:p>
            <a:pPr lvl="1"/>
            <a:r>
              <a:rPr lang="fi-FI" dirty="0" err="1" smtClean="0"/>
              <a:t>Fasa</a:t>
            </a:r>
            <a:r>
              <a:rPr lang="fi-FI" dirty="0" smtClean="0"/>
              <a:t> </a:t>
            </a:r>
            <a:r>
              <a:rPr lang="fi-FI" dirty="0" err="1" smtClean="0"/>
              <a:t>ut</a:t>
            </a:r>
            <a:r>
              <a:rPr lang="fi-FI" dirty="0" smtClean="0"/>
              <a:t> </a:t>
            </a:r>
            <a:r>
              <a:rPr lang="fi-FI" dirty="0" err="1" smtClean="0"/>
              <a:t>fossila</a:t>
            </a:r>
            <a:r>
              <a:rPr lang="fi-FI" dirty="0" smtClean="0"/>
              <a:t> </a:t>
            </a:r>
            <a:r>
              <a:rPr lang="fi-FI" dirty="0" err="1" smtClean="0"/>
              <a:t>bränslen</a:t>
            </a:r>
            <a:r>
              <a:rPr lang="fi-FI" dirty="0" smtClean="0"/>
              <a:t> </a:t>
            </a:r>
            <a:r>
              <a:rPr lang="fi-FI" dirty="0" err="1" smtClean="0"/>
              <a:t>genom</a:t>
            </a:r>
            <a:r>
              <a:rPr lang="fi-FI" dirty="0" smtClean="0"/>
              <a:t> en </a:t>
            </a:r>
            <a:r>
              <a:rPr lang="fi-FI" dirty="0" err="1" smtClean="0"/>
              <a:t>kombination</a:t>
            </a:r>
            <a:r>
              <a:rPr lang="fi-FI" dirty="0" smtClean="0"/>
              <a:t> av </a:t>
            </a:r>
            <a:r>
              <a:rPr lang="fi-FI" dirty="0" err="1" smtClean="0"/>
              <a:t>tekniska</a:t>
            </a:r>
            <a:r>
              <a:rPr lang="fi-FI" dirty="0" smtClean="0"/>
              <a:t> </a:t>
            </a:r>
            <a:r>
              <a:rPr lang="fi-FI" dirty="0" err="1" smtClean="0"/>
              <a:t>lösningar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koldioxidprissättning</a:t>
            </a:r>
            <a:endParaRPr lang="fi-FI" dirty="0" smtClean="0"/>
          </a:p>
          <a:p>
            <a:r>
              <a:rPr lang="fi-FI" dirty="0" err="1" smtClean="0"/>
              <a:t>Jordbrukssektorn</a:t>
            </a:r>
            <a:endParaRPr lang="fi-FI" dirty="0" smtClean="0"/>
          </a:p>
          <a:p>
            <a:pPr lvl="1"/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rätt</a:t>
            </a:r>
            <a:r>
              <a:rPr lang="fi-FI" dirty="0" smtClean="0"/>
              <a:t> </a:t>
            </a:r>
            <a:r>
              <a:rPr lang="fi-FI" dirty="0" err="1" smtClean="0"/>
              <a:t>politik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stöd</a:t>
            </a:r>
            <a:r>
              <a:rPr lang="fi-FI" dirty="0" smtClean="0"/>
              <a:t> 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spela</a:t>
            </a:r>
            <a:r>
              <a:rPr lang="fi-FI" dirty="0" smtClean="0"/>
              <a:t> en roll i </a:t>
            </a:r>
            <a:r>
              <a:rPr lang="fi-FI" dirty="0" err="1" smtClean="0"/>
              <a:t>omställningen</a:t>
            </a:r>
            <a:r>
              <a:rPr lang="fi-FI" dirty="0" smtClean="0"/>
              <a:t> </a:t>
            </a:r>
            <a:r>
              <a:rPr lang="fi-FI" dirty="0" err="1" smtClean="0"/>
              <a:t>samtidigt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den</a:t>
            </a:r>
            <a:r>
              <a:rPr lang="fi-FI" dirty="0" smtClean="0"/>
              <a:t> </a:t>
            </a:r>
            <a:r>
              <a:rPr lang="fi-FI" dirty="0" err="1" smtClean="0"/>
              <a:t>tryggar</a:t>
            </a:r>
            <a:r>
              <a:rPr lang="fi-FI" dirty="0" smtClean="0"/>
              <a:t> </a:t>
            </a:r>
            <a:r>
              <a:rPr lang="fi-FI" dirty="0" err="1" smtClean="0"/>
              <a:t>livmedelsproduktionen</a:t>
            </a:r>
            <a:r>
              <a:rPr lang="fi-FI" dirty="0" smtClean="0"/>
              <a:t> i EU</a:t>
            </a:r>
          </a:p>
          <a:p>
            <a:pPr lvl="1"/>
            <a:r>
              <a:rPr lang="fi-FI" dirty="0" err="1" smtClean="0"/>
              <a:t>Kommissionen</a:t>
            </a:r>
            <a:r>
              <a:rPr lang="fi-FI" dirty="0" smtClean="0"/>
              <a:t> </a:t>
            </a:r>
            <a:r>
              <a:rPr lang="fi-FI" dirty="0" err="1" smtClean="0"/>
              <a:t>inleder</a:t>
            </a:r>
            <a:r>
              <a:rPr lang="fi-FI" dirty="0" smtClean="0"/>
              <a:t> en </a:t>
            </a:r>
            <a:r>
              <a:rPr lang="fi-FI" dirty="0" err="1" smtClean="0"/>
              <a:t>övergripande</a:t>
            </a:r>
            <a:r>
              <a:rPr lang="fi-FI" dirty="0" smtClean="0"/>
              <a:t> </a:t>
            </a:r>
            <a:r>
              <a:rPr lang="fi-FI" dirty="0" err="1" smtClean="0"/>
              <a:t>dialog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hela </a:t>
            </a:r>
            <a:r>
              <a:rPr lang="fi-FI" dirty="0" err="1" smtClean="0"/>
              <a:t>livsmedelsindustrin</a:t>
            </a:r>
            <a:r>
              <a:rPr lang="fi-FI" dirty="0" smtClean="0"/>
              <a:t>,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bara</a:t>
            </a:r>
            <a:r>
              <a:rPr lang="fi-FI" dirty="0" smtClean="0"/>
              <a:t> </a:t>
            </a:r>
            <a:r>
              <a:rPr lang="fi-FI" dirty="0" err="1" smtClean="0"/>
              <a:t>gårdar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898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Analys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reflektioner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Inget </a:t>
            </a:r>
            <a:r>
              <a:rPr lang="fi-FI" dirty="0" err="1" smtClean="0"/>
              <a:t>bindande</a:t>
            </a:r>
            <a:r>
              <a:rPr lang="fi-FI" dirty="0" smtClean="0"/>
              <a:t> i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här</a:t>
            </a:r>
            <a:r>
              <a:rPr lang="fi-FI" dirty="0" smtClean="0"/>
              <a:t> </a:t>
            </a:r>
            <a:r>
              <a:rPr lang="fi-FI" dirty="0" err="1" smtClean="0"/>
              <a:t>skedet</a:t>
            </a:r>
            <a:r>
              <a:rPr lang="fi-FI" dirty="0" smtClean="0"/>
              <a:t>, </a:t>
            </a:r>
            <a:r>
              <a:rPr lang="fi-FI" dirty="0" err="1" smtClean="0"/>
              <a:t>väldigt</a:t>
            </a:r>
            <a:r>
              <a:rPr lang="fi-FI" dirty="0" smtClean="0"/>
              <a:t> </a:t>
            </a:r>
            <a:r>
              <a:rPr lang="fi-FI" dirty="0" err="1" smtClean="0"/>
              <a:t>löst</a:t>
            </a:r>
            <a:r>
              <a:rPr lang="fi-FI" dirty="0" smtClean="0"/>
              <a:t> </a:t>
            </a:r>
            <a:r>
              <a:rPr lang="fi-FI" dirty="0" err="1" smtClean="0"/>
              <a:t>formulerat</a:t>
            </a:r>
            <a:endParaRPr lang="fi-FI" dirty="0" smtClean="0"/>
          </a:p>
          <a:p>
            <a:pPr lvl="1"/>
            <a:r>
              <a:rPr lang="fi-FI" dirty="0" err="1" smtClean="0"/>
              <a:t>Politiskt</a:t>
            </a:r>
            <a:r>
              <a:rPr lang="fi-FI" dirty="0"/>
              <a:t> </a:t>
            </a:r>
            <a:r>
              <a:rPr lang="fi-FI" dirty="0" err="1" smtClean="0"/>
              <a:t>rimligt</a:t>
            </a:r>
            <a:r>
              <a:rPr lang="fi-FI" dirty="0" smtClean="0"/>
              <a:t>, </a:t>
            </a:r>
            <a:r>
              <a:rPr lang="fi-FI" dirty="0" err="1" smtClean="0"/>
              <a:t>nästa</a:t>
            </a:r>
            <a:r>
              <a:rPr lang="fi-FI" dirty="0" smtClean="0"/>
              <a:t> </a:t>
            </a:r>
            <a:r>
              <a:rPr lang="fi-FI" dirty="0" err="1" smtClean="0"/>
              <a:t>Europaparlament</a:t>
            </a:r>
            <a:r>
              <a:rPr lang="fi-FI" dirty="0" smtClean="0"/>
              <a:t> </a:t>
            </a:r>
            <a:r>
              <a:rPr lang="fi-FI" dirty="0" err="1" smtClean="0"/>
              <a:t>måste</a:t>
            </a:r>
            <a:r>
              <a:rPr lang="fi-FI" dirty="0" smtClean="0"/>
              <a:t> vara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noterna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därför</a:t>
            </a:r>
            <a:r>
              <a:rPr lang="fi-FI" dirty="0" smtClean="0"/>
              <a:t> </a:t>
            </a:r>
            <a:r>
              <a:rPr lang="fi-FI" dirty="0" err="1" smtClean="0"/>
              <a:t>rimligt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nästa</a:t>
            </a:r>
            <a:r>
              <a:rPr lang="fi-FI" dirty="0" smtClean="0"/>
              <a:t> </a:t>
            </a:r>
            <a:r>
              <a:rPr lang="fi-FI" dirty="0" err="1" smtClean="0"/>
              <a:t>Europaparlament</a:t>
            </a:r>
            <a:r>
              <a:rPr lang="fi-FI" dirty="0" smtClean="0"/>
              <a:t> </a:t>
            </a:r>
            <a:r>
              <a:rPr lang="fi-FI" dirty="0" err="1" smtClean="0"/>
              <a:t>får</a:t>
            </a:r>
            <a:r>
              <a:rPr lang="fi-FI" dirty="0" smtClean="0"/>
              <a:t> </a:t>
            </a:r>
            <a:r>
              <a:rPr lang="fi-FI" dirty="0" err="1" smtClean="0"/>
              <a:t>säga</a:t>
            </a:r>
            <a:r>
              <a:rPr lang="fi-FI" dirty="0" smtClean="0"/>
              <a:t> </a:t>
            </a:r>
            <a:r>
              <a:rPr lang="fi-FI" dirty="0" err="1" smtClean="0"/>
              <a:t>sitt</a:t>
            </a:r>
            <a:endParaRPr lang="sv-SE" dirty="0" smtClean="0"/>
          </a:p>
          <a:p>
            <a:r>
              <a:rPr lang="fi-FI" dirty="0" err="1" smtClean="0"/>
              <a:t>Begränsat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uppmärksamhet</a:t>
            </a:r>
            <a:endParaRPr lang="fi-FI" dirty="0" smtClean="0"/>
          </a:p>
          <a:p>
            <a:pPr lvl="1"/>
            <a:r>
              <a:rPr lang="fi-FI" dirty="0" err="1" smtClean="0"/>
              <a:t>Dels</a:t>
            </a:r>
            <a:r>
              <a:rPr lang="fi-FI" dirty="0" smtClean="0"/>
              <a:t> just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bindande</a:t>
            </a:r>
            <a:endParaRPr lang="fi-FI" dirty="0" smtClean="0"/>
          </a:p>
          <a:p>
            <a:pPr lvl="1"/>
            <a:r>
              <a:rPr lang="fi-FI" dirty="0" err="1" smtClean="0"/>
              <a:t>Framförallt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mål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längre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så</a:t>
            </a:r>
            <a:r>
              <a:rPr lang="fi-FI" dirty="0"/>
              <a:t> </a:t>
            </a:r>
            <a:r>
              <a:rPr lang="fi-FI" dirty="0" err="1" smtClean="0"/>
              <a:t>högt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agendan</a:t>
            </a:r>
          </a:p>
          <a:p>
            <a:pPr lvl="2"/>
            <a:r>
              <a:rPr lang="fi-FI" dirty="0" err="1" smtClean="0"/>
              <a:t>Riktningen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redan</a:t>
            </a:r>
            <a:r>
              <a:rPr lang="fi-FI" dirty="0" smtClean="0"/>
              <a:t> </a:t>
            </a:r>
            <a:r>
              <a:rPr lang="fi-FI" dirty="0" err="1" smtClean="0"/>
              <a:t>satt</a:t>
            </a:r>
            <a:r>
              <a:rPr lang="fi-FI" dirty="0" smtClean="0"/>
              <a:t>, </a:t>
            </a:r>
            <a:r>
              <a:rPr lang="fi-FI" dirty="0" err="1" smtClean="0"/>
              <a:t>nu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längre</a:t>
            </a:r>
            <a:r>
              <a:rPr lang="fi-FI" dirty="0" smtClean="0"/>
              <a:t> </a:t>
            </a:r>
            <a:r>
              <a:rPr lang="fi-FI" dirty="0" err="1" smtClean="0"/>
              <a:t>frågan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”</a:t>
            </a:r>
            <a:r>
              <a:rPr lang="fi-FI" dirty="0" err="1" smtClean="0"/>
              <a:t>vad</a:t>
            </a:r>
            <a:r>
              <a:rPr lang="fi-FI" dirty="0" smtClean="0"/>
              <a:t>” </a:t>
            </a:r>
            <a:r>
              <a:rPr lang="fi-FI" dirty="0" err="1" smtClean="0"/>
              <a:t>eller</a:t>
            </a:r>
            <a:r>
              <a:rPr lang="fi-FI" dirty="0" smtClean="0"/>
              <a:t> ”</a:t>
            </a:r>
            <a:r>
              <a:rPr lang="fi-FI" dirty="0" err="1" smtClean="0"/>
              <a:t>om</a:t>
            </a:r>
            <a:r>
              <a:rPr lang="fi-FI" dirty="0" smtClean="0"/>
              <a:t>” </a:t>
            </a:r>
            <a:r>
              <a:rPr lang="fi-FI" dirty="0" err="1" smtClean="0"/>
              <a:t>utan</a:t>
            </a:r>
            <a:r>
              <a:rPr lang="fi-FI" dirty="0" smtClean="0"/>
              <a:t> ”</a:t>
            </a:r>
            <a:r>
              <a:rPr lang="fi-FI" b="1" dirty="0" err="1" smtClean="0"/>
              <a:t>hur</a:t>
            </a:r>
            <a:r>
              <a:rPr lang="fi-FI" dirty="0" smtClean="0"/>
              <a:t>”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framförallt</a:t>
            </a:r>
            <a:r>
              <a:rPr lang="fi-FI" dirty="0" smtClean="0"/>
              <a:t> ”</a:t>
            </a:r>
            <a:r>
              <a:rPr lang="fi-FI" b="1" dirty="0" smtClean="0"/>
              <a:t>av </a:t>
            </a:r>
            <a:r>
              <a:rPr lang="fi-FI" b="1" dirty="0" err="1" smtClean="0"/>
              <a:t>vem</a:t>
            </a:r>
            <a:r>
              <a:rPr lang="fi-FI" dirty="0" smtClean="0"/>
              <a:t>”</a:t>
            </a:r>
          </a:p>
          <a:p>
            <a:pPr lvl="2"/>
            <a:r>
              <a:rPr lang="fi-FI" dirty="0" smtClean="0"/>
              <a:t>Ingen </a:t>
            </a:r>
            <a:r>
              <a:rPr lang="fi-FI" dirty="0" err="1" smtClean="0"/>
              <a:t>kommer</a:t>
            </a:r>
            <a:r>
              <a:rPr lang="fi-FI" dirty="0" smtClean="0"/>
              <a:t> </a:t>
            </a:r>
            <a:r>
              <a:rPr lang="fi-FI" dirty="0" err="1" smtClean="0"/>
              <a:t>längre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hurra</a:t>
            </a:r>
            <a:r>
              <a:rPr lang="fi-FI" dirty="0" smtClean="0"/>
              <a:t> </a:t>
            </a:r>
            <a:r>
              <a:rPr lang="fi-FI" dirty="0" err="1" smtClean="0"/>
              <a:t>över</a:t>
            </a:r>
            <a:r>
              <a:rPr lang="fi-FI" dirty="0" smtClean="0"/>
              <a:t> </a:t>
            </a:r>
            <a:r>
              <a:rPr lang="fi-FI" dirty="0" err="1" smtClean="0"/>
              <a:t>målsättningar</a:t>
            </a:r>
            <a:endParaRPr lang="fi-FI" dirty="0" smtClean="0"/>
          </a:p>
          <a:p>
            <a:r>
              <a:rPr lang="fi-FI" dirty="0" err="1" smtClean="0"/>
              <a:t>Notera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det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innehåller</a:t>
            </a:r>
            <a:r>
              <a:rPr lang="fi-FI" dirty="0" smtClean="0"/>
              <a:t> </a:t>
            </a:r>
            <a:r>
              <a:rPr lang="fi-FI" dirty="0" err="1" smtClean="0"/>
              <a:t>mycket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konkreta</a:t>
            </a:r>
            <a:r>
              <a:rPr lang="fi-FI" dirty="0" smtClean="0"/>
              <a:t> </a:t>
            </a:r>
            <a:r>
              <a:rPr lang="fi-FI" dirty="0" err="1" smtClean="0"/>
              <a:t>krav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jordbruket</a:t>
            </a:r>
            <a:endParaRPr lang="fi-FI" dirty="0" smtClean="0"/>
          </a:p>
          <a:p>
            <a:pPr lvl="1"/>
            <a:r>
              <a:rPr lang="fi-FI" dirty="0" err="1" smtClean="0"/>
              <a:t>Politik</a:t>
            </a:r>
            <a:r>
              <a:rPr lang="fi-FI" dirty="0" smtClean="0"/>
              <a:t>?</a:t>
            </a:r>
          </a:p>
          <a:p>
            <a:r>
              <a:rPr lang="fi-FI" dirty="0" err="1" smtClean="0"/>
              <a:t>Rekommendation</a:t>
            </a:r>
            <a:r>
              <a:rPr lang="fi-FI" dirty="0" smtClean="0"/>
              <a:t>: </a:t>
            </a:r>
            <a:r>
              <a:rPr lang="fi-FI" dirty="0" err="1" smtClean="0"/>
              <a:t>börja</a:t>
            </a:r>
            <a:r>
              <a:rPr lang="fi-FI" dirty="0" smtClean="0"/>
              <a:t> </a:t>
            </a:r>
            <a:r>
              <a:rPr lang="fi-FI" dirty="0" err="1" smtClean="0"/>
              <a:t>jobba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svara</a:t>
            </a:r>
            <a:r>
              <a:rPr lang="fi-FI" dirty="0" smtClean="0"/>
              <a:t>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dirty="0" err="1" smtClean="0"/>
              <a:t>frågan</a:t>
            </a:r>
            <a:r>
              <a:rPr lang="fi-FI" dirty="0" smtClean="0"/>
              <a:t> ”</a:t>
            </a:r>
            <a:r>
              <a:rPr lang="fi-FI" b="1" dirty="0" err="1" smtClean="0"/>
              <a:t>hur</a:t>
            </a:r>
            <a:r>
              <a:rPr lang="fi-FI" b="1" dirty="0" smtClean="0"/>
              <a:t>?”</a:t>
            </a:r>
            <a:r>
              <a:rPr lang="fi-FI" dirty="0"/>
              <a:t> </a:t>
            </a:r>
            <a:r>
              <a:rPr lang="fi-FI" dirty="0" err="1" smtClean="0"/>
              <a:t>istället</a:t>
            </a:r>
            <a:r>
              <a:rPr lang="fi-FI" dirty="0" smtClean="0"/>
              <a:t> för </a:t>
            </a:r>
            <a:r>
              <a:rPr lang="fi-FI" dirty="0" err="1" smtClean="0"/>
              <a:t>lösa</a:t>
            </a:r>
            <a:r>
              <a:rPr lang="fi-FI" dirty="0" smtClean="0"/>
              <a:t> </a:t>
            </a:r>
            <a:r>
              <a:rPr lang="fi-FI" dirty="0" err="1" smtClean="0"/>
              <a:t>målsättningar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463781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F8D554B8-BDC4-FB4D-945E-D679368A3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-1165345"/>
            <a:ext cx="10537200" cy="2330690"/>
          </a:xfrm>
        </p:spPr>
        <p:txBody>
          <a:bodyPr/>
          <a:lstStyle/>
          <a:p>
            <a:r>
              <a:rPr lang="sv-FI" dirty="0"/>
              <a:t>Tack och på återseende!</a:t>
            </a:r>
          </a:p>
        </p:txBody>
      </p:sp>
      <p:pic>
        <p:nvPicPr>
          <p:cNvPr id="5" name="Bild 4">
            <a:extLst>
              <a:ext uri="{FF2B5EF4-FFF2-40B4-BE49-F238E27FC236}">
                <a16:creationId xmlns:a16="http://schemas.microsoft.com/office/drawing/2014/main" id="{9FC1CA92-D5F3-42E4-BD34-580D0760B9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880545" y="5332499"/>
            <a:ext cx="1271904" cy="1799904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1031" name="Picture 1" descr="Pall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719" y="3442233"/>
            <a:ext cx="1203325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104082" y="1300095"/>
            <a:ext cx="598503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1" i="0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fi-FI" b="1" i="0" u="none" strike="noStrike" cap="none" normalizeH="0" baseline="0" dirty="0" smtClean="0" bmk="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nton Nilsson</a:t>
            </a:r>
            <a:br>
              <a:rPr kumimoji="0" lang="en-US" altLang="fi-FI" b="1" i="0" u="none" strike="noStrike" cap="none" normalizeH="0" baseline="0" dirty="0" smtClean="0" bmk="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 Counsellor, </a:t>
            </a:r>
            <a:r>
              <a:rPr kumimoji="0" lang="en-US" altLang="fi-FI" b="0" i="0" u="none" strike="noStrike" cap="none" normalizeH="0" baseline="0" dirty="0" err="1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Åland</a:t>
            </a: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Islands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Tel. +32 2 287 84 59 Mobile + 32 476 94 35 29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anton.nilsson@gov.fi</a:t>
            </a: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i-FI" b="1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Permanent Representation of Finland to the European Union</a:t>
            </a:r>
            <a:br>
              <a:rPr kumimoji="0" lang="en-US" altLang="fi-FI" b="1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Avenue de </a:t>
            </a:r>
            <a:r>
              <a:rPr kumimoji="0" lang="en-US" altLang="fi-FI" b="0" i="0" u="none" strike="noStrike" cap="none" normalizeH="0" baseline="0" dirty="0" err="1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Cortenbergh</a:t>
            </a: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80 B-1000 Brussels</a:t>
            </a:r>
            <a:b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Twitter: @</a:t>
            </a:r>
            <a:r>
              <a:rPr kumimoji="0" lang="en-US" altLang="fi-FI" b="0" i="0" u="none" strike="noStrike" cap="none" normalizeH="0" baseline="0" dirty="0" err="1" smtClean="0" bmk="_MailAutoSig">
                <a:ln>
                  <a:noFill/>
                </a:ln>
                <a:solidFill>
                  <a:srgbClr val="1F497D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FinlandinEU</a:t>
            </a:r>
            <a:endParaRPr kumimoji="0" lang="fi-FI" altLang="fi-FI" sz="1400" b="0" i="0" u="none" strike="noStrike" cap="none" normalizeH="0" baseline="0" dirty="0" smtClean="0" bmk="_MailAutoSig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b="0" i="0" u="none" strike="noStrike" cap="none" normalizeH="0" baseline="0" dirty="0" smtClean="0" bmk="_MailAutoSig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finland.eu</a:t>
            </a:r>
            <a:endParaRPr kumimoji="0" lang="fi-FI" altLang="fi-FI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850105" y="40828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850105" y="506554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1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Ålands landskapsregering">
  <a:themeElements>
    <a:clrScheme name="Ålands landskapsregering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64AE"/>
      </a:accent1>
      <a:accent2>
        <a:srgbClr val="FFD300"/>
      </a:accent2>
      <a:accent3>
        <a:srgbClr val="DB0F16"/>
      </a:accent3>
      <a:accent4>
        <a:srgbClr val="64A0CD"/>
      </a:accent4>
      <a:accent5>
        <a:srgbClr val="FFE664"/>
      </a:accent5>
      <a:accent6>
        <a:srgbClr val="E66E73"/>
      </a:accent6>
      <a:hlink>
        <a:srgbClr val="000000"/>
      </a:hlink>
      <a:folHlink>
        <a:srgbClr val="000000"/>
      </a:folHlink>
    </a:clrScheme>
    <a:fontScheme name="Ålands landskapsregering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R - tom med 100 loggan 15 april 2020.potx" id="{6F82A8CA-7D0E-470C-B988-BA4457BF61C0}" vid="{061E01DE-B152-4DE8-B805-422F4C547F6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LR - tom med 100 logotyp</Template>
  <TotalTime>33364</TotalTime>
  <Words>561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Ålands landskapsregering</vt:lpstr>
      <vt:lpstr>EU:s klimatmål 2040</vt:lpstr>
      <vt:lpstr>Bakgrund</vt:lpstr>
      <vt:lpstr>”Kommissionen rekommenderar utsläppsminskningsmål för 2040 för att uppnå klimatneutralitet 2050” </vt:lpstr>
      <vt:lpstr>Sätter upp politiska villkor för att uppnå 90%-målet</vt:lpstr>
      <vt:lpstr>För att uppfylla dessa villkor föreslår kommissionen</vt:lpstr>
      <vt:lpstr>Effekter</vt:lpstr>
      <vt:lpstr>Några olika sektorer</vt:lpstr>
      <vt:lpstr>Analys och reflektioner</vt:lpstr>
      <vt:lpstr>Tack och på återseende!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Gunnar Westerholm</dc:creator>
  <cp:lastModifiedBy>Nilsson Anton</cp:lastModifiedBy>
  <cp:revision>54</cp:revision>
  <dcterms:created xsi:type="dcterms:W3CDTF">2020-06-05T08:20:41Z</dcterms:created>
  <dcterms:modified xsi:type="dcterms:W3CDTF">2024-03-18T12:58:15Z</dcterms:modified>
</cp:coreProperties>
</file>