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64" r:id="rId5"/>
    <p:sldId id="267" r:id="rId6"/>
    <p:sldId id="273" r:id="rId7"/>
    <p:sldId id="274" r:id="rId8"/>
    <p:sldId id="275" r:id="rId9"/>
    <p:sldId id="280" r:id="rId10"/>
    <p:sldId id="281" r:id="rId11"/>
    <p:sldId id="278" r:id="rId12"/>
    <p:sldId id="277" r:id="rId13"/>
    <p:sldId id="276" r:id="rId14"/>
    <p:sldId id="279" r:id="rId15"/>
    <p:sldId id="282" r:id="rId16"/>
    <p:sldId id="283" r:id="rId17"/>
    <p:sldId id="284" r:id="rId18"/>
    <p:sldId id="285" r:id="rId19"/>
    <p:sldId id="286" r:id="rId20"/>
    <p:sldId id="287" r:id="rId21"/>
    <p:sldId id="269" r:id="rId22"/>
  </p:sldIdLst>
  <p:sldSz cx="12192000" cy="6858000"/>
  <p:notesSz cx="6858000" cy="9144000"/>
  <p:defaultTextStyle>
    <a:defPPr>
      <a:defRPr lang="sv-A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099A0C-DB57-9031-85D8-BF2CA321A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AX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8C0543-CFDF-FDBD-A10C-33BDBCD4B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AX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D53CB-0883-AC31-7A50-2CD4E7584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2B68A3-F6B8-4BA0-6FA1-34CB58ED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AX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D201B6-4085-7ECA-2961-19C953D8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133236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49D62E-56B3-D00F-817E-5C1B2C70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AX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1C07331-BC26-CC23-279C-DC2EF67DB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AX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8CDEB7-6E9B-8A5B-8169-077FE68D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1BCF17-F370-018A-5B9E-38F5B576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AX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8599D0-E5EA-E3C9-2A59-12A6C556F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281747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97706E7-A4A6-FBFF-EB72-F2E36D3FE0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AX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86DA583-CF74-8C1E-2B8E-EA9E129B3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AX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6266F9-CFB7-66DF-4C49-9418F1A4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67CBE3-A17A-8AFE-9E7C-E02D1237C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AX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DFFE67-CEDD-EFDC-E224-05BB7881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214991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743995-E382-160D-10D8-F499B6558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AX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168739-AD7C-E747-E183-162FB363A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AX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0BBEFA-43B4-FE9A-3902-DBF4DFC1D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07A8ED-3126-B184-E159-C04A1E2A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AX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F5C27A-D59F-DDA0-7222-F9260BCC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57347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D3DAC-ACDE-B29B-D284-FF596B40F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AX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59F0BE-1639-9337-CBA1-642FA0E1B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34B773-F6FB-A603-4AE0-E74BA889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C1371DA-5491-DF4C-BBBB-D64A4EDA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AX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494A73-AFE9-FC97-3B64-1BB1EB50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214451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695391-1360-966B-9354-BBD633A88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AX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5158CA-9D6B-6BEE-5608-12A0A9BAF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AX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49EA3A0-D941-2E53-0C26-1E72DDCAA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AX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75B3E9-E994-B797-4E6A-02A638C46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693265D-FD12-8DCF-B531-2A893DEF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AX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907DD3D-7EF8-BFEA-A4AF-CF161625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6808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42072B-1B07-3F82-5D8C-34BF91EBA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AX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53826C-A0F9-7A7D-A4C8-C062F3AD4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200F7AE-F63F-F582-0C2C-C92B2E2CE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AX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19A3CF5-E7F9-0E93-07AD-1B5699A594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2F9E98D-0B08-7A2C-098D-DED24E4C3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AX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E4B79CC-C0AD-1CB4-0476-FBF9EBA2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403762B-04F2-18FD-BCB9-3138AA9E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AX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818B7EF-2374-9198-7CCD-C12D163C9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185279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9008AD-52D1-51E9-09B5-871228D3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AX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2CDDD9-7D0E-37BB-2EE1-EA5E78A65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47A0C3-E630-F4D3-DF18-A991DC8BB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AX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642A944-4A6D-7072-D3CF-53224391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229332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33EBFDC-00A0-C6F8-31C4-8ED281F8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760F2B4-044A-3C7D-92DA-BE3C9C047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AX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610CDA2-5C66-B6B5-EA38-3AACFA3B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295384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C66027-D6B4-C09E-D591-E60663095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AX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3B340A-0731-8A5D-1977-736813DBB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AX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59F77E-AAE4-F356-8D7C-026443AE0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0F12367-56D0-EA79-1E00-F88917491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6161789-0B49-0398-D697-C7A06020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AX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4065035-68CC-E6D2-6764-E72603B7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151258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BCE9FB-A252-5EDB-401D-FC05B4A2B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AX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BFFC5A2-944B-42EA-92B5-4F56CD94C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AX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77A418-B8B1-EFDA-E427-ECD06035E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D20928-E09D-2D9C-1D00-A967A08E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91B0A01-7329-6F84-C56D-D8AA2AD2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AX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C6078B4-8B19-9098-C0C7-73E951739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145052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0481A65-FFEA-22B0-E7DB-0C8698F3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AX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D008BA-B6DA-9C77-4517-DE68C535F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AX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D7219A7-3B76-1BFC-5935-1844406E4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FBD1-8282-4B63-8016-251206A529A3}" type="datetimeFigureOut">
              <a:rPr lang="sv-AX" smtClean="0"/>
              <a:t>03/31/2023</a:t>
            </a:fld>
            <a:endParaRPr lang="sv-AX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A62283-BB40-E610-62F4-B7750408F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AX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767BD0-5A7C-EFA6-75CF-A619D0664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25C16-143F-4108-A9D6-C8E414B6CCD8}" type="slidenum">
              <a:rPr lang="sv-AX" smtClean="0"/>
              <a:t>‹#›</a:t>
            </a:fld>
            <a:endParaRPr lang="sv-AX"/>
          </a:p>
        </p:txBody>
      </p:sp>
    </p:spTree>
    <p:extLst>
      <p:ext uri="{BB962C8B-B14F-4D97-AF65-F5344CB8AC3E}">
        <p14:creationId xmlns:p14="http://schemas.microsoft.com/office/powerpoint/2010/main" val="262091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A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270B2-8AF4-04F0-9B6C-9BE313D8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563" y="2058297"/>
            <a:ext cx="9029519" cy="1909763"/>
          </a:xfrm>
        </p:spPr>
        <p:txBody>
          <a:bodyPr>
            <a:normAutofit fontScale="90000"/>
          </a:bodyPr>
          <a:lstStyle/>
          <a:p>
            <a:r>
              <a:rPr lang="sv-SE" sz="4800" b="1" dirty="0">
                <a:latin typeface="Apercu Mono" panose="02000509030000020004" pitchFamily="50" charset="0"/>
              </a:rPr>
              <a:t>Mål 6 Kraftigt minskad klimatpåverkan</a:t>
            </a:r>
            <a:br>
              <a:rPr lang="sv-SE" sz="4800" b="1" dirty="0">
                <a:latin typeface="Apercu Mono" panose="02000509030000020004" pitchFamily="50" charset="0"/>
              </a:rPr>
            </a:br>
            <a:br>
              <a:rPr lang="sv-SE" sz="4800" b="1" dirty="0">
                <a:latin typeface="Apercu Mono" panose="02000509030000020004" pitchFamily="50" charset="0"/>
              </a:rPr>
            </a:br>
            <a:r>
              <a:rPr lang="sv-SE" sz="4800" b="1" dirty="0">
                <a:latin typeface="Apercu Mono" panose="02000509030000020004" pitchFamily="50" charset="0"/>
              </a:rPr>
              <a:t>Budskap till beslutsfattare</a:t>
            </a:r>
            <a:endParaRPr lang="sv-AX" sz="4800" b="1" dirty="0">
              <a:latin typeface="Apercu Mono" panose="02000509030000020004" pitchFamily="50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DA7590-8A72-AF89-100A-0D258C5E8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9968" y="4157185"/>
            <a:ext cx="6353175" cy="1655762"/>
          </a:xfrm>
        </p:spPr>
        <p:txBody>
          <a:bodyPr/>
          <a:lstStyle/>
          <a:p>
            <a:r>
              <a:rPr lang="sv-SE" dirty="0">
                <a:latin typeface="Apercu Mono" panose="02000509030000020004" pitchFamily="50" charset="0"/>
              </a:rPr>
              <a:t>Alla kan blomstra / Bärkraft.ax</a:t>
            </a:r>
            <a:endParaRPr lang="sv-AX" dirty="0">
              <a:latin typeface="Apercu Mono" panose="02000509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4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CA484-1FF9-CC9B-01DD-ED1B9B5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Butler" panose="02000503090000020003" pitchFamily="50" charset="0"/>
              </a:rPr>
              <a:t>Vad har vi svårt att påverka?</a:t>
            </a:r>
            <a:br>
              <a:rPr lang="sv-SE" b="1" dirty="0">
                <a:latin typeface="Butler" panose="02000503090000020003" pitchFamily="50" charset="0"/>
              </a:rPr>
            </a:br>
            <a:r>
              <a:rPr lang="sv-SE" sz="3200" b="1" dirty="0">
                <a:latin typeface="Butler" panose="02000503090000020003" pitchFamily="50" charset="0"/>
              </a:rPr>
              <a:t>- Övrig sjötrafik</a:t>
            </a:r>
            <a:endParaRPr lang="sv-AX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AA990A-0285-28A6-F7FE-B57F9757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dirty="0"/>
              <a:t>Konkreta åtgärder: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Möjliggör </a:t>
            </a:r>
            <a:r>
              <a:rPr lang="sv-FI" dirty="0" err="1"/>
              <a:t>landström</a:t>
            </a:r>
            <a:r>
              <a:rPr lang="sv-FI" dirty="0"/>
              <a:t> till fartygen i Mariehamn.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Fritidsbåtar</a:t>
            </a:r>
          </a:p>
          <a:p>
            <a:pPr lvl="1"/>
            <a:r>
              <a:rPr lang="sv-FI" dirty="0"/>
              <a:t>När ska man börja planera för laddning av fritidsbåtar? Har startat lite på  västkusten i Sverige. Denna omställning kommer att ta tid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Svårt att påverka:</a:t>
            </a:r>
          </a:p>
          <a:p>
            <a:pPr lvl="1"/>
            <a:r>
              <a:rPr lang="sv-FI" dirty="0"/>
              <a:t>Begränsat med fossilfria bränslealternativ idag</a:t>
            </a:r>
          </a:p>
          <a:p>
            <a:pPr lvl="1"/>
            <a:r>
              <a:rPr lang="sv-FI" dirty="0"/>
              <a:t>Rederierna avgör utvecklingen i takt med lagstiftning och IMO.</a:t>
            </a:r>
          </a:p>
          <a:p>
            <a:pPr marL="457200" lvl="1" indent="0">
              <a:buNone/>
            </a:pPr>
            <a:endParaRPr lang="sv-FI" dirty="0"/>
          </a:p>
          <a:p>
            <a:pPr marL="514350" indent="-514350">
              <a:buFont typeface="+mj-lt"/>
              <a:buAutoNum type="arabicPeriod"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742157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270B2-8AF4-04F0-9B6C-9BE313D8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0" y="1609723"/>
            <a:ext cx="6353175" cy="1909763"/>
          </a:xfrm>
        </p:spPr>
        <p:txBody>
          <a:bodyPr>
            <a:normAutofit/>
          </a:bodyPr>
          <a:lstStyle/>
          <a:p>
            <a:r>
              <a:rPr lang="sv-SE" sz="4800" b="1" dirty="0">
                <a:latin typeface="Apercu Mono" panose="02000509030000020004" pitchFamily="50" charset="0"/>
              </a:rPr>
              <a:t>Jordbruk</a:t>
            </a:r>
            <a:endParaRPr lang="sv-AX" sz="4800" b="1" dirty="0">
              <a:latin typeface="Apercu Mono" panose="02000509030000020004" pitchFamily="50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DA7590-8A72-AF89-100A-0D258C5E8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0" y="3725864"/>
            <a:ext cx="6353175" cy="1655762"/>
          </a:xfrm>
        </p:spPr>
        <p:txBody>
          <a:bodyPr/>
          <a:lstStyle/>
          <a:p>
            <a:r>
              <a:rPr lang="sv-FI" dirty="0">
                <a:latin typeface="Apercu Mono" panose="02000509030000020004" pitchFamily="50" charset="0"/>
              </a:rPr>
              <a:t>Skogsbruk, kolsänkor</a:t>
            </a:r>
            <a:endParaRPr lang="sv-AX" dirty="0">
              <a:latin typeface="Apercu Mono" panose="02000509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564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CA484-1FF9-CC9B-01DD-ED1B9B5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Butler" panose="02000503090000020003" pitchFamily="50" charset="0"/>
              </a:rPr>
              <a:t>Vad kan vi påverka?</a:t>
            </a:r>
            <a:endParaRPr lang="sv-AX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AA990A-0285-28A6-F7FE-B57F9757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Konkreta åtgärder: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Förebygg avskogning.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E-bränslen till arbetsmaskiner eller stöd till elektrifiering av dessa?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Uppgör en kolsänkestrategi för Åland, hur gör man det kostnadseffektivt?</a:t>
            </a:r>
          </a:p>
          <a:p>
            <a:pPr marL="514350" indent="-514350">
              <a:buFont typeface="+mj-lt"/>
              <a:buAutoNum type="arabicPeriod"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031390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270B2-8AF4-04F0-9B6C-9BE313D8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0" y="1609723"/>
            <a:ext cx="6353175" cy="1909763"/>
          </a:xfrm>
        </p:spPr>
        <p:txBody>
          <a:bodyPr>
            <a:normAutofit/>
          </a:bodyPr>
          <a:lstStyle/>
          <a:p>
            <a:r>
              <a:rPr lang="sv-SE" sz="4800" b="1" dirty="0">
                <a:latin typeface="Apercu Mono" panose="02000509030000020004" pitchFamily="50" charset="0"/>
              </a:rPr>
              <a:t>Elektricitet</a:t>
            </a:r>
            <a:endParaRPr lang="sv-AX" sz="4800" b="1" dirty="0">
              <a:latin typeface="Apercu Mono" panose="02000509030000020004" pitchFamily="50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DA7590-8A72-AF89-100A-0D258C5E8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0" y="3725864"/>
            <a:ext cx="6353175" cy="1655762"/>
          </a:xfrm>
        </p:spPr>
        <p:txBody>
          <a:bodyPr/>
          <a:lstStyle/>
          <a:p>
            <a:r>
              <a:rPr lang="sv-SE" dirty="0">
                <a:latin typeface="Apercu Mono" panose="02000509030000020004" pitchFamily="50" charset="0"/>
              </a:rPr>
              <a:t>Elen blir allt mer utsläppsfri med tiden</a:t>
            </a:r>
            <a:endParaRPr lang="sv-AX" dirty="0">
              <a:latin typeface="Apercu Mono" panose="02000509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895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CA484-1FF9-CC9B-01DD-ED1B9B5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Butler" panose="02000503090000020003" pitchFamily="50" charset="0"/>
              </a:rPr>
              <a:t>Vad kan vi påverka?</a:t>
            </a:r>
            <a:endParaRPr lang="sv-AX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AA990A-0285-28A6-F7FE-B57F9757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9378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FI" dirty="0"/>
              <a:t>Produktionen av elen på Åland är utsläppsfri (vind, sol &amp; bio). Finns lite fossilt men det är mest testkörningar av reservkraft.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dirty="0"/>
              <a:t>Kan köpa ursprungsgarantier och få all el förnybar, men kostar pengar och ändrar inte hur elen produceras. Både i Finland och i Sverige är över 90 % av elproduktionen fossilfri. Trenden i Norden är klar, det fossila fasas ut.</a:t>
            </a:r>
          </a:p>
          <a:p>
            <a:pPr marL="0" indent="0">
              <a:buNone/>
            </a:pPr>
            <a:br>
              <a:rPr lang="sv-FI" dirty="0"/>
            </a:br>
            <a:r>
              <a:rPr lang="sv-FI" dirty="0"/>
              <a:t>Offshore vindkraft på kommande. </a:t>
            </a:r>
          </a:p>
          <a:p>
            <a:pPr marL="0" indent="0">
              <a:buNone/>
            </a:pPr>
            <a:br>
              <a:rPr lang="sv-FI" dirty="0"/>
            </a:br>
            <a:r>
              <a:rPr lang="sv-FI" dirty="0"/>
              <a:t>Konkreta åtgärder:</a:t>
            </a:r>
          </a:p>
          <a:p>
            <a:pPr marL="514350" indent="-514350">
              <a:buFont typeface="+mj-lt"/>
              <a:buAutoNum type="arabicPeriod"/>
            </a:pPr>
            <a:endParaRPr lang="sv-FI" dirty="0"/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Starkt elnät ger bra förutsättningar för mer lokal produktion, både i liten och i lite större skala. Ge förutsättningar för det.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Fortsätt arbeta med Sunnanvind och ge det tillräckliga resurser och håll tempot.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Krävs egentligen inte mer åtgärder just nu. Inte mer stöd till solceller.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Säkerställ snabba och smidiga tillståndsprocesser.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Stöd för ny teknologi kan övervägas, t.ex. styrning av energianvändning.</a:t>
            </a:r>
          </a:p>
        </p:txBody>
      </p:sp>
    </p:spTree>
    <p:extLst>
      <p:ext uri="{BB962C8B-B14F-4D97-AF65-F5344CB8AC3E}">
        <p14:creationId xmlns:p14="http://schemas.microsoft.com/office/powerpoint/2010/main" val="3647832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270B2-8AF4-04F0-9B6C-9BE313D8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0" y="1609723"/>
            <a:ext cx="6353175" cy="1909763"/>
          </a:xfrm>
        </p:spPr>
        <p:txBody>
          <a:bodyPr>
            <a:normAutofit/>
          </a:bodyPr>
          <a:lstStyle/>
          <a:p>
            <a:r>
              <a:rPr lang="sv-SE" sz="4800" b="1" dirty="0">
                <a:latin typeface="Apercu Mono" panose="02000509030000020004" pitchFamily="50" charset="0"/>
              </a:rPr>
              <a:t>Oljeuppvärmning</a:t>
            </a:r>
            <a:endParaRPr lang="sv-AX" sz="4800" b="1" dirty="0">
              <a:latin typeface="Apercu Mono" panose="02000509030000020004" pitchFamily="50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DA7590-8A72-AF89-100A-0D258C5E8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0" y="3725864"/>
            <a:ext cx="6353175" cy="1655762"/>
          </a:xfrm>
        </p:spPr>
        <p:txBody>
          <a:bodyPr/>
          <a:lstStyle/>
          <a:p>
            <a:r>
              <a:rPr lang="sv-FI" dirty="0">
                <a:latin typeface="Apercu Mono" panose="02000509030000020004" pitchFamily="50" charset="0"/>
              </a:rPr>
              <a:t>Utfasning av olja borde ha hög prioritet</a:t>
            </a:r>
            <a:endParaRPr lang="sv-AX" dirty="0">
              <a:latin typeface="Apercu Mono" panose="02000509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03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CA484-1FF9-CC9B-01DD-ED1B9B5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Butler" panose="02000503090000020003" pitchFamily="50" charset="0"/>
              </a:rPr>
              <a:t>Vad kan vi påverka?</a:t>
            </a:r>
            <a:endParaRPr lang="sv-AX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AA990A-0285-28A6-F7FE-B57F9757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Utfasning av oljeuppvärmning ger tydligt minskade utsläpp. </a:t>
            </a:r>
          </a:p>
          <a:p>
            <a:pPr marL="0" indent="0">
              <a:buNone/>
            </a:pPr>
            <a:endParaRPr lang="sv-FI" dirty="0"/>
          </a:p>
          <a:p>
            <a:r>
              <a:rPr lang="sv-FI" dirty="0"/>
              <a:t>Utred hur många oljepannor som finns. Rikta insatser till dessa.</a:t>
            </a:r>
          </a:p>
          <a:p>
            <a:r>
              <a:rPr lang="sv-FI" dirty="0"/>
              <a:t>Ge stöd för utfasning av oljepannor. Ger mycket större klimateffekt än t.ex. stöd till solceller.</a:t>
            </a:r>
          </a:p>
          <a:p>
            <a:r>
              <a:rPr lang="sv-FI" dirty="0"/>
              <a:t>Kombinera eventuellt stöd med ”gröna lån”, dvs förmånliga lån som LR kan borga för med lite längre löptid. Marknadsför via VVS-företagen.</a:t>
            </a:r>
          </a:p>
          <a:p>
            <a:r>
              <a:rPr lang="sv-FI" dirty="0"/>
              <a:t>Långsiktigt bra för fastighetsägarna också.</a:t>
            </a:r>
          </a:p>
        </p:txBody>
      </p:sp>
    </p:spTree>
    <p:extLst>
      <p:ext uri="{BB962C8B-B14F-4D97-AF65-F5344CB8AC3E}">
        <p14:creationId xmlns:p14="http://schemas.microsoft.com/office/powerpoint/2010/main" val="2024733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CA484-1FF9-CC9B-01DD-ED1B9B5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Butler" panose="02000503090000020003" pitchFamily="50" charset="0"/>
              </a:rPr>
              <a:t>Vad kan vi påverka?</a:t>
            </a:r>
            <a:endParaRPr lang="sv-AX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AA990A-0285-28A6-F7FE-B57F9757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Fjärrvärmens utsläpp, hur påverka dessa?</a:t>
            </a:r>
          </a:p>
          <a:p>
            <a:r>
              <a:rPr lang="sv-FI" dirty="0"/>
              <a:t>Hänger på beslut hos Mariehamns Energi.</a:t>
            </a:r>
          </a:p>
          <a:p>
            <a:r>
              <a:rPr lang="sv-FI" dirty="0"/>
              <a:t>Utreder nytt biofjärrvärmeverk.</a:t>
            </a:r>
          </a:p>
          <a:p>
            <a:r>
              <a:rPr lang="sv-FI" dirty="0"/>
              <a:t>Tittar även på andra alternativ.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976036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270B2-8AF4-04F0-9B6C-9BE313D8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0" y="1609723"/>
            <a:ext cx="6353175" cy="1909763"/>
          </a:xfrm>
        </p:spPr>
        <p:txBody>
          <a:bodyPr>
            <a:normAutofit/>
          </a:bodyPr>
          <a:lstStyle/>
          <a:p>
            <a:r>
              <a:rPr lang="sv-SE" sz="4800" b="1" dirty="0">
                <a:latin typeface="Apercu Mono" panose="02000509030000020004" pitchFamily="50" charset="0"/>
              </a:rPr>
              <a:t>Övriga åtgärder</a:t>
            </a:r>
            <a:endParaRPr lang="sv-AX" sz="4800" b="1" dirty="0">
              <a:latin typeface="Apercu Mono" panose="02000509030000020004" pitchFamily="50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DA7590-8A72-AF89-100A-0D258C5E8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0" y="3725864"/>
            <a:ext cx="6353175" cy="1655762"/>
          </a:xfrm>
        </p:spPr>
        <p:txBody>
          <a:bodyPr/>
          <a:lstStyle/>
          <a:p>
            <a:endParaRPr lang="sv-AX" dirty="0">
              <a:latin typeface="Apercu Mono" panose="02000509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753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CA484-1FF9-CC9B-01DD-ED1B9B5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Butler" panose="02000503090000020003" pitchFamily="50" charset="0"/>
              </a:rPr>
              <a:t>Vad kan vi påverka?</a:t>
            </a:r>
            <a:endParaRPr lang="sv-AX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AA990A-0285-28A6-F7FE-B57F9757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Andra åtgärder som kan vara lämpliga</a:t>
            </a:r>
          </a:p>
          <a:p>
            <a:r>
              <a:rPr lang="sv-FI" dirty="0"/>
              <a:t>Inrätta energirådgivning till konsumenter (även företag?)</a:t>
            </a:r>
          </a:p>
          <a:p>
            <a:r>
              <a:rPr lang="sv-FI" dirty="0"/>
              <a:t>Energieffektivisering och stöd kopplat till det.</a:t>
            </a:r>
          </a:p>
          <a:p>
            <a:r>
              <a:rPr lang="sv-FI" dirty="0"/>
              <a:t>Minska avfallet, befrämja återanvändning, cirkulära lösningar.</a:t>
            </a:r>
          </a:p>
          <a:p>
            <a:r>
              <a:rPr lang="sv-FI" dirty="0"/>
              <a:t>Utnyttja befintligt avfall lokalt?</a:t>
            </a:r>
          </a:p>
          <a:p>
            <a:r>
              <a:rPr lang="sv-FI" dirty="0"/>
              <a:t>Info om hållbart byggande, t.ex. demoprojekt som visas på webben från planering till färdigt hus inklusive info om valmöjligheter av åtgärder osv.</a:t>
            </a:r>
          </a:p>
          <a:p>
            <a:r>
              <a:rPr lang="sv-FI" dirty="0"/>
              <a:t>Digitalisering, tidningar, fakturor &amp; annan digitalisering.</a:t>
            </a:r>
          </a:p>
          <a:p>
            <a:endParaRPr lang="sv-FI" dirty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54542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B2EEB7-25FA-2D10-C0E2-DBF0D98C0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24" y="1444918"/>
            <a:ext cx="9638522" cy="1325563"/>
          </a:xfrm>
        </p:spPr>
        <p:txBody>
          <a:bodyPr>
            <a:normAutofit/>
          </a:bodyPr>
          <a:lstStyle/>
          <a:p>
            <a:r>
              <a:rPr lang="sv-SE" sz="5000" b="1" dirty="0" err="1">
                <a:latin typeface="Butler" panose="02000503090000020003" pitchFamily="50" charset="0"/>
              </a:rPr>
              <a:t>Målsätttning</a:t>
            </a:r>
            <a:r>
              <a:rPr lang="sv-SE" sz="5000" b="1" dirty="0">
                <a:latin typeface="Butler" panose="02000503090000020003" pitchFamily="50" charset="0"/>
              </a:rPr>
              <a:t> år 2030</a:t>
            </a:r>
            <a:endParaRPr lang="sv-AX" sz="5000" b="1" dirty="0">
              <a:latin typeface="Butler" panose="02000503090000020003" pitchFamily="50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2747B1-C9F6-06D5-B7E6-53E77B22D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124" y="2770481"/>
            <a:ext cx="9638522" cy="310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Kraftigt minskad klimatpåverkan</a:t>
            </a:r>
            <a:endParaRPr lang="sv-FI" sz="2800" dirty="0">
              <a:effectLst/>
              <a:latin typeface="FreightTextProBook-Regular" panose="0200060306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FI" dirty="0"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80 % lägre växthusgasutsläpp jmf mot 2005 (inklusive skärgårdstrafiken men exklusive övrig sjötrafik)</a:t>
            </a:r>
            <a:endParaRPr lang="sv-FI" sz="2800" dirty="0">
              <a:effectLst/>
              <a:latin typeface="FreightTextProBook-Regular" panose="0200060306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FI" dirty="0"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50 % mindre växthusgasutsläpp från vägtrafiken jmf mot 2005 </a:t>
            </a:r>
            <a:endParaRPr lang="sv-FI" sz="2800" dirty="0">
              <a:effectLst/>
              <a:latin typeface="FreightTextProBook-Regular" panose="0200060306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FI" dirty="0">
                <a:latin typeface="FreightTextProBook-Regular" panose="02000603060000020004" pitchFamily="50" charset="0"/>
                <a:cs typeface="Times New Roman" panose="02020603050405020304" pitchFamily="18" charset="0"/>
              </a:rPr>
              <a:t>100 % av elanvändningen från fossilfria energikällor</a:t>
            </a:r>
          </a:p>
          <a:p>
            <a:r>
              <a:rPr lang="sv-FI" dirty="0">
                <a:latin typeface="FreightTextProBook-Regular" panose="02000603060000020004" pitchFamily="50" charset="0"/>
                <a:cs typeface="Times New Roman" panose="02020603050405020304" pitchFamily="18" charset="0"/>
              </a:rPr>
              <a:t>Ingen fossil uppvärmning av byggnader</a:t>
            </a:r>
            <a:endParaRPr lang="sv-SE" dirty="0">
              <a:latin typeface="FreightTextProBook-Regular" panose="02000603060000020004" pitchFamily="50" charset="0"/>
            </a:endParaRPr>
          </a:p>
          <a:p>
            <a:endParaRPr lang="sv-AX" dirty="0"/>
          </a:p>
        </p:txBody>
      </p:sp>
    </p:spTree>
    <p:extLst>
      <p:ext uri="{BB962C8B-B14F-4D97-AF65-F5344CB8AC3E}">
        <p14:creationId xmlns:p14="http://schemas.microsoft.com/office/powerpoint/2010/main" val="3609559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CA484-1FF9-CC9B-01DD-ED1B9B5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Butler" panose="02000503090000020003" pitchFamily="50" charset="0"/>
              </a:rPr>
              <a:t>Vad vi har svårt att påverka?</a:t>
            </a:r>
            <a:endParaRPr lang="sv-AX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AA990A-0285-28A6-F7FE-B57F9757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Svårt att påverka</a:t>
            </a:r>
          </a:p>
          <a:p>
            <a:r>
              <a:rPr lang="sv-FI" dirty="0"/>
              <a:t>Flygtrafik, man kan försöka få </a:t>
            </a:r>
            <a:r>
              <a:rPr lang="sv-FI" dirty="0" err="1"/>
              <a:t>elflyg</a:t>
            </a:r>
            <a:r>
              <a:rPr lang="sv-FI" dirty="0"/>
              <a:t> till Åland när det blir aktuellt.</a:t>
            </a:r>
          </a:p>
          <a:p>
            <a:r>
              <a:rPr lang="sv-FI" dirty="0"/>
              <a:t>Initiativ taget, bra!</a:t>
            </a:r>
          </a:p>
          <a:p>
            <a:endParaRPr lang="sv-FI" dirty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02126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2747B1-C9F6-06D5-B7E6-53E77B22D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739" y="4578155"/>
            <a:ext cx="9638522" cy="1603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2800" b="1" dirty="0">
                <a:effectLst/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Alternativ sista </a:t>
            </a:r>
            <a:r>
              <a:rPr lang="sv-SE" sz="2800" b="1" dirty="0" err="1">
                <a:effectLst/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slide</a:t>
            </a:r>
            <a:endParaRPr lang="sv-SE" sz="2800" b="1" dirty="0">
              <a:effectLst/>
              <a:latin typeface="FreightTextProBook-Regular" panose="0200060306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v-SE" sz="2800" dirty="0">
                <a:effectLst/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Här kan du sätta dina sociala medie</a:t>
            </a:r>
            <a:r>
              <a:rPr lang="sv-SE" dirty="0"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sv-SE" sz="2800" dirty="0">
                <a:effectLst/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kanaler eller kontaktuppgifter.</a:t>
            </a:r>
            <a:endParaRPr lang="sv-SE" dirty="0">
              <a:latin typeface="FreightTextProBook-Regular" panose="02000603060000020004" pitchFamily="50" charset="0"/>
            </a:endParaRPr>
          </a:p>
          <a:p>
            <a:pPr algn="ctr"/>
            <a:endParaRPr lang="sv-AX" dirty="0"/>
          </a:p>
        </p:txBody>
      </p:sp>
    </p:spTree>
    <p:extLst>
      <p:ext uri="{BB962C8B-B14F-4D97-AF65-F5344CB8AC3E}">
        <p14:creationId xmlns:p14="http://schemas.microsoft.com/office/powerpoint/2010/main" val="37709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B2EEB7-25FA-2D10-C0E2-DBF0D98C0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739" y="1703711"/>
            <a:ext cx="9638522" cy="1325563"/>
          </a:xfrm>
        </p:spPr>
        <p:txBody>
          <a:bodyPr>
            <a:normAutofit/>
          </a:bodyPr>
          <a:lstStyle/>
          <a:p>
            <a:r>
              <a:rPr lang="sv-SE" sz="5000" b="1" dirty="0">
                <a:latin typeface="Butler" panose="02000503090000020003" pitchFamily="50" charset="0"/>
              </a:rPr>
              <a:t>Nuläget</a:t>
            </a:r>
            <a:endParaRPr lang="sv-AX" sz="5000" b="1" dirty="0">
              <a:latin typeface="Butler" panose="02000503090000020003" pitchFamily="50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2747B1-C9F6-06D5-B7E6-53E77B22D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739" y="2889413"/>
            <a:ext cx="9638522" cy="31008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FI" sz="2800" dirty="0">
                <a:effectLst/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Vi vet hur det ligger till</a:t>
            </a:r>
          </a:p>
          <a:p>
            <a:r>
              <a:rPr lang="sv-FI" sz="2800" dirty="0">
                <a:effectLst/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hur mycket koldioxid släpps ut?</a:t>
            </a:r>
          </a:p>
          <a:p>
            <a:r>
              <a:rPr lang="sv-FI" sz="2800" dirty="0">
                <a:effectLst/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var </a:t>
            </a:r>
            <a:r>
              <a:rPr lang="sv-FI" dirty="0"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kommer utsläppen ifrån</a:t>
            </a:r>
            <a:r>
              <a:rPr lang="sv-FI" sz="2800" dirty="0">
                <a:effectLst/>
                <a:latin typeface="FreightTextProBook-Regular" panose="0200060306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r>
              <a:rPr lang="sv-FI" dirty="0">
                <a:latin typeface="FreightTextProBook-Regular" panose="02000603060000020004" pitchFamily="50" charset="0"/>
                <a:cs typeface="Times New Roman" panose="02020603050405020304" pitchFamily="18" charset="0"/>
              </a:rPr>
              <a:t>vilka åtgärder finns till buds?</a:t>
            </a:r>
          </a:p>
          <a:p>
            <a:endParaRPr lang="sv-FI" dirty="0">
              <a:latin typeface="FreightTextProBook-Regular" panose="02000603060000020004" pitchFamily="50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FI" sz="1700" i="1" dirty="0">
                <a:latin typeface="FreightTextProBook-Regular" panose="02000603060000020004" pitchFamily="50" charset="0"/>
                <a:cs typeface="Times New Roman" panose="02020603050405020304" pitchFamily="18" charset="0"/>
              </a:rPr>
              <a:t>		Grafer från </a:t>
            </a:r>
            <a:r>
              <a:rPr lang="sv-FI" sz="1700" i="1" dirty="0" err="1">
                <a:latin typeface="FreightTextProBook-Regular" panose="02000603060000020004" pitchFamily="50" charset="0"/>
                <a:cs typeface="Times New Roman" panose="02020603050405020304" pitchFamily="18" charset="0"/>
              </a:rPr>
              <a:t>Flexens</a:t>
            </a:r>
            <a:r>
              <a:rPr lang="sv-FI" sz="1700" i="1" dirty="0">
                <a:latin typeface="FreightTextProBook-Regular" panose="02000603060000020004" pitchFamily="50" charset="0"/>
                <a:cs typeface="Times New Roman" panose="02020603050405020304" pitchFamily="18" charset="0"/>
              </a:rPr>
              <a:t> utredning av </a:t>
            </a:r>
            <a:br>
              <a:rPr lang="sv-FI" sz="1700" i="1" dirty="0">
                <a:latin typeface="FreightTextProBook-Regular" panose="02000603060000020004" pitchFamily="50" charset="0"/>
                <a:cs typeface="Times New Roman" panose="02020603050405020304" pitchFamily="18" charset="0"/>
              </a:rPr>
            </a:br>
            <a:r>
              <a:rPr lang="sv-FI" sz="1700" i="1" dirty="0">
                <a:latin typeface="FreightTextProBook-Regular" panose="02000603060000020004" pitchFamily="50" charset="0"/>
                <a:cs typeface="Times New Roman" panose="02020603050405020304" pitchFamily="18" charset="0"/>
              </a:rPr>
              <a:t>		Åland växthusgasutsläpp - slutrapport</a:t>
            </a:r>
            <a:endParaRPr lang="sv-SE" sz="1700" i="1" dirty="0">
              <a:latin typeface="FreightTextProBook-Regular" panose="02000603060000020004" pitchFamily="50" charset="0"/>
            </a:endParaRPr>
          </a:p>
          <a:p>
            <a:endParaRPr lang="sv-AX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C176CC4-41B0-BC47-1AF3-3BAD5CC98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678" y="107837"/>
            <a:ext cx="4933950" cy="30861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7A36FFD-2054-B283-758B-7362F738AE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2890" y="3256919"/>
            <a:ext cx="458152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35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CA484-1FF9-CC9B-01DD-ED1B9B5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Butler" panose="02000503090000020003" pitchFamily="50" charset="0"/>
              </a:rPr>
              <a:t>Vad kan vi påverka?</a:t>
            </a:r>
            <a:endParaRPr lang="sv-AX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AA990A-0285-28A6-F7FE-B57F9757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FI" dirty="0"/>
              <a:t>Det finns tre kategorier:</a:t>
            </a:r>
          </a:p>
          <a:p>
            <a:pPr marL="0" indent="0">
              <a:buNone/>
            </a:pPr>
            <a:endParaRPr lang="sv-FI" dirty="0"/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Utsläpp vi kan påverka konkret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Utsläpp vi har svårt att påverka 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Utsläpp som vi inte kan påverka med rimliga insatser</a:t>
            </a:r>
          </a:p>
          <a:p>
            <a:pPr marL="514350" indent="-514350">
              <a:buFont typeface="+mj-lt"/>
              <a:buAutoNum type="arabicPeriod"/>
            </a:pPr>
            <a:endParaRPr lang="sv-FI" dirty="0"/>
          </a:p>
          <a:p>
            <a:pPr marL="0" indent="0">
              <a:buNone/>
            </a:pPr>
            <a:r>
              <a:rPr lang="sv-FI" dirty="0"/>
              <a:t>Fokusera på det vi kan påverka och det som ger mest för satsade resurser!</a:t>
            </a:r>
            <a:endParaRPr lang="sv-AX" dirty="0"/>
          </a:p>
        </p:txBody>
      </p:sp>
    </p:spTree>
    <p:extLst>
      <p:ext uri="{BB962C8B-B14F-4D97-AF65-F5344CB8AC3E}">
        <p14:creationId xmlns:p14="http://schemas.microsoft.com/office/powerpoint/2010/main" val="405635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270B2-8AF4-04F0-9B6C-9BE313D8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0" y="1609723"/>
            <a:ext cx="6353175" cy="1909763"/>
          </a:xfrm>
        </p:spPr>
        <p:txBody>
          <a:bodyPr>
            <a:normAutofit/>
          </a:bodyPr>
          <a:lstStyle/>
          <a:p>
            <a:r>
              <a:rPr lang="sv-SE" sz="4800" b="1" dirty="0">
                <a:latin typeface="Apercu Mono" panose="02000509030000020004" pitchFamily="50" charset="0"/>
              </a:rPr>
              <a:t>Vägtrafik</a:t>
            </a:r>
            <a:endParaRPr lang="sv-AX" sz="4800" b="1" dirty="0">
              <a:latin typeface="Apercu Mono" panose="02000509030000020004" pitchFamily="50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DA7590-8A72-AF89-100A-0D258C5E8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0" y="3725864"/>
            <a:ext cx="6353175" cy="1655762"/>
          </a:xfrm>
        </p:spPr>
        <p:txBody>
          <a:bodyPr/>
          <a:lstStyle/>
          <a:p>
            <a:r>
              <a:rPr lang="sv-SE" dirty="0">
                <a:latin typeface="Apercu Mono" panose="02000509030000020004" pitchFamily="50" charset="0"/>
              </a:rPr>
              <a:t>Största utsläppskällan</a:t>
            </a:r>
            <a:endParaRPr lang="sv-AX" dirty="0">
              <a:latin typeface="Apercu Mono" panose="02000509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6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CA484-1FF9-CC9B-01DD-ED1B9B5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Butler" panose="02000503090000020003" pitchFamily="50" charset="0"/>
              </a:rPr>
              <a:t>Vad kan vi påverka?</a:t>
            </a:r>
            <a:endParaRPr lang="sv-AX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AA990A-0285-28A6-F7FE-B57F9757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FI" dirty="0"/>
              <a:t>Konkreta åtgärder: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Lagstifta om rätt till laddning i flerfamiljshus i stil med Norge</a:t>
            </a:r>
            <a:br>
              <a:rPr lang="sv-FI" dirty="0"/>
            </a:br>
            <a:r>
              <a:rPr lang="sv-FI" dirty="0"/>
              <a:t>(morot och piska).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Elektrifiera kollektivtrafiken, Åland ligger på efterkälken.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Fortsatt stöd för </a:t>
            </a:r>
            <a:r>
              <a:rPr lang="sv-FI" dirty="0" err="1"/>
              <a:t>laddstationer</a:t>
            </a:r>
            <a:r>
              <a:rPr lang="sv-FI" dirty="0"/>
              <a:t>, planering och kombinerat med kollektivtrafik och för tunga fordon.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Stöd för inköp av tunga elfordon som demo, t.ex. sopbil, lastbil. Övervinn tröskeln att testa.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Stimulera att offentlig sektor köper elbilar, stöd för inköp av fordon eller för laddning?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Stöd för biobränslen eller E-bränslen till tunga fordon, arbetsmaskiner?</a:t>
            </a:r>
          </a:p>
          <a:p>
            <a:pPr marL="514350" indent="-514350">
              <a:buFont typeface="+mj-lt"/>
              <a:buAutoNum type="arabicPeriod"/>
            </a:pPr>
            <a:endParaRPr lang="sv-FI" dirty="0"/>
          </a:p>
          <a:p>
            <a:pPr marL="514350" indent="-514350">
              <a:buFont typeface="+mj-lt"/>
              <a:buAutoNum type="arabicPeriod"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62106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270B2-8AF4-04F0-9B6C-9BE313D8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0" y="1609723"/>
            <a:ext cx="6353175" cy="1909763"/>
          </a:xfrm>
        </p:spPr>
        <p:txBody>
          <a:bodyPr>
            <a:normAutofit/>
          </a:bodyPr>
          <a:lstStyle/>
          <a:p>
            <a:r>
              <a:rPr lang="sv-SE" sz="4800" b="1" dirty="0">
                <a:latin typeface="Apercu Mono" panose="02000509030000020004" pitchFamily="50" charset="0"/>
              </a:rPr>
              <a:t>Sjötrafik</a:t>
            </a:r>
            <a:endParaRPr lang="sv-AX" sz="4800" b="1" dirty="0">
              <a:latin typeface="Apercu Mono" panose="02000509030000020004" pitchFamily="50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DA7590-8A72-AF89-100A-0D258C5E8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0" y="3725864"/>
            <a:ext cx="6353175" cy="1655762"/>
          </a:xfrm>
        </p:spPr>
        <p:txBody>
          <a:bodyPr/>
          <a:lstStyle/>
          <a:p>
            <a:r>
              <a:rPr lang="sv-SE" dirty="0">
                <a:latin typeface="Apercu Mono" panose="02000509030000020004" pitchFamily="50" charset="0"/>
              </a:rPr>
              <a:t>Skärgårdstrafiken</a:t>
            </a:r>
            <a:endParaRPr lang="sv-AX" dirty="0">
              <a:latin typeface="Apercu Mono" panose="02000509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430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7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5CA484-1FF9-CC9B-01DD-ED1B9B5F1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Butler" panose="02000503090000020003" pitchFamily="50" charset="0"/>
              </a:rPr>
              <a:t>Vad kan vi påverka?</a:t>
            </a:r>
            <a:endParaRPr lang="sv-AX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AA990A-0285-28A6-F7FE-B57F9757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/>
              <a:t>Konkreta åtgärder: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Få politisk samsyn i stora drag i alla fall.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Börja med mindre projekt såsom att elektrifiera linfärjor och eventuellt andra korta färjepass.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Huvudsaken är att man kommer igång!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Ersätt de äldsta fartygen med nyare (begagnade) och bränslesnålare fartyg om man inte kan enas om större insatser. Köper sig tid att enas &amp; teknologiutveckling.</a:t>
            </a:r>
          </a:p>
          <a:p>
            <a:pPr marL="514350" indent="-514350">
              <a:buFont typeface="+mj-lt"/>
              <a:buAutoNum type="arabicPeriod"/>
            </a:pPr>
            <a:r>
              <a:rPr lang="sv-FI" dirty="0"/>
              <a:t>Ställ krav vid upphandlingar.</a:t>
            </a:r>
          </a:p>
          <a:p>
            <a:pPr marL="514350" indent="-514350">
              <a:buFont typeface="+mj-lt"/>
              <a:buAutoNum type="arabicPeriod"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12115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8270B2-8AF4-04F0-9B6C-9BE313D8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00" y="1609723"/>
            <a:ext cx="6353175" cy="1909763"/>
          </a:xfrm>
        </p:spPr>
        <p:txBody>
          <a:bodyPr>
            <a:normAutofit/>
          </a:bodyPr>
          <a:lstStyle/>
          <a:p>
            <a:r>
              <a:rPr lang="sv-SE" sz="4800" b="1" dirty="0">
                <a:latin typeface="Apercu Mono" panose="02000509030000020004" pitchFamily="50" charset="0"/>
              </a:rPr>
              <a:t>Sjötrafik</a:t>
            </a:r>
            <a:endParaRPr lang="sv-AX" sz="4800" b="1" dirty="0">
              <a:latin typeface="Apercu Mono" panose="02000509030000020004" pitchFamily="50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5DA7590-8A72-AF89-100A-0D258C5E8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0" y="3725864"/>
            <a:ext cx="6353175" cy="1655762"/>
          </a:xfrm>
        </p:spPr>
        <p:txBody>
          <a:bodyPr/>
          <a:lstStyle/>
          <a:p>
            <a:r>
              <a:rPr lang="sv-SE" dirty="0">
                <a:latin typeface="Apercu Mono" panose="02000509030000020004" pitchFamily="50" charset="0"/>
              </a:rPr>
              <a:t>Övrig trafik</a:t>
            </a:r>
            <a:endParaRPr lang="sv-AX" dirty="0">
              <a:latin typeface="Apercu Mono" panose="02000509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76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4592</TotalTime>
  <Words>819</Words>
  <Application>Microsoft Office PowerPoint</Application>
  <PresentationFormat>Bredbild</PresentationFormat>
  <Paragraphs>105</Paragraphs>
  <Slides>21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21</vt:i4>
      </vt:variant>
    </vt:vector>
  </HeadingPairs>
  <TitlesOfParts>
    <vt:vector size="28" baseType="lpstr">
      <vt:lpstr>Apercu Mono</vt:lpstr>
      <vt:lpstr>Arial</vt:lpstr>
      <vt:lpstr>Butler</vt:lpstr>
      <vt:lpstr>Calibri</vt:lpstr>
      <vt:lpstr>Calibri Light</vt:lpstr>
      <vt:lpstr>FreightTextProBook-Regular</vt:lpstr>
      <vt:lpstr>Office-tema</vt:lpstr>
      <vt:lpstr>Mål 6 Kraftigt minskad klimatpåverkan  Budskap till beslutsfattare</vt:lpstr>
      <vt:lpstr>Målsätttning år 2030</vt:lpstr>
      <vt:lpstr>Nuläget</vt:lpstr>
      <vt:lpstr>Vad kan vi påverka?</vt:lpstr>
      <vt:lpstr>Vägtrafik</vt:lpstr>
      <vt:lpstr>Vad kan vi påverka?</vt:lpstr>
      <vt:lpstr>Sjötrafik</vt:lpstr>
      <vt:lpstr>Vad kan vi påverka?</vt:lpstr>
      <vt:lpstr>Sjötrafik</vt:lpstr>
      <vt:lpstr>Vad har vi svårt att påverka? - Övrig sjötrafik</vt:lpstr>
      <vt:lpstr>Jordbruk</vt:lpstr>
      <vt:lpstr>Vad kan vi påverka?</vt:lpstr>
      <vt:lpstr>Elektricitet</vt:lpstr>
      <vt:lpstr>Vad kan vi påverka?</vt:lpstr>
      <vt:lpstr>Oljeuppvärmning</vt:lpstr>
      <vt:lpstr>Vad kan vi påverka?</vt:lpstr>
      <vt:lpstr>Vad kan vi påverka?</vt:lpstr>
      <vt:lpstr>Övriga åtgärder</vt:lpstr>
      <vt:lpstr>Vad kan vi påverka?</vt:lpstr>
      <vt:lpstr>Vad vi har svårt att påverka?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mall</dc:title>
  <dc:creator>Elise Åkerblom</dc:creator>
  <cp:lastModifiedBy>David Karlsson</cp:lastModifiedBy>
  <cp:revision>26</cp:revision>
  <dcterms:created xsi:type="dcterms:W3CDTF">2023-01-31T10:12:03Z</dcterms:created>
  <dcterms:modified xsi:type="dcterms:W3CDTF">2023-03-31T11:43:34Z</dcterms:modified>
</cp:coreProperties>
</file>