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2" r:id="rId4"/>
    <p:sldId id="264" r:id="rId5"/>
    <p:sldId id="267" r:id="rId6"/>
    <p:sldId id="273" r:id="rId7"/>
    <p:sldId id="274" r:id="rId8"/>
    <p:sldId id="275" r:id="rId9"/>
    <p:sldId id="280" r:id="rId10"/>
    <p:sldId id="281" r:id="rId11"/>
    <p:sldId id="278" r:id="rId12"/>
    <p:sldId id="277" r:id="rId13"/>
    <p:sldId id="276" r:id="rId14"/>
    <p:sldId id="279" r:id="rId15"/>
    <p:sldId id="282" r:id="rId16"/>
    <p:sldId id="283" r:id="rId17"/>
    <p:sldId id="284" r:id="rId18"/>
    <p:sldId id="285" r:id="rId19"/>
    <p:sldId id="286" r:id="rId20"/>
    <p:sldId id="287" r:id="rId21"/>
    <p:sldId id="269" r:id="rId22"/>
  </p:sldIdLst>
  <p:sldSz cx="12192000" cy="6858000"/>
  <p:notesSz cx="6858000" cy="9144000"/>
  <p:defaultTextStyle>
    <a:defPPr>
      <a:defRPr lang="sv-A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7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099A0C-DB57-9031-85D8-BF2CA321A6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sv-AX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D8C0543-CFDF-FDBD-A10C-33BDBCD4BF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AX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7BD53CB-0883-AC31-7A50-2CD4E7584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0FBD1-8282-4B63-8016-251206A529A3}" type="datetimeFigureOut">
              <a:rPr lang="sv-AX" smtClean="0"/>
              <a:t>03/31/2023</a:t>
            </a:fld>
            <a:endParaRPr lang="sv-AX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A2B68A3-F6B8-4BA0-6FA1-34CB58ED0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AX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2D201B6-4085-7ECA-2961-19C953D85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25C16-143F-4108-A9D6-C8E414B6CCD8}" type="slidenum">
              <a:rPr lang="sv-AX" smtClean="0"/>
              <a:t>‹#›</a:t>
            </a:fld>
            <a:endParaRPr lang="sv-AX"/>
          </a:p>
        </p:txBody>
      </p:sp>
    </p:spTree>
    <p:extLst>
      <p:ext uri="{BB962C8B-B14F-4D97-AF65-F5344CB8AC3E}">
        <p14:creationId xmlns:p14="http://schemas.microsoft.com/office/powerpoint/2010/main" val="1332367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49D62E-56B3-D00F-817E-5C1B2C704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AX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1C07331-BC26-CC23-279C-DC2EF67DB5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AX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88CDEB7-6E9B-8A5B-8169-077FE68D5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0FBD1-8282-4B63-8016-251206A529A3}" type="datetimeFigureOut">
              <a:rPr lang="sv-AX" smtClean="0"/>
              <a:t>03/31/2023</a:t>
            </a:fld>
            <a:endParaRPr lang="sv-AX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41BCF17-F370-018A-5B9E-38F5B576B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AX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38599D0-E5EA-E3C9-2A59-12A6C556F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25C16-143F-4108-A9D6-C8E414B6CCD8}" type="slidenum">
              <a:rPr lang="sv-AX" smtClean="0"/>
              <a:t>‹#›</a:t>
            </a:fld>
            <a:endParaRPr lang="sv-AX"/>
          </a:p>
        </p:txBody>
      </p:sp>
    </p:spTree>
    <p:extLst>
      <p:ext uri="{BB962C8B-B14F-4D97-AF65-F5344CB8AC3E}">
        <p14:creationId xmlns:p14="http://schemas.microsoft.com/office/powerpoint/2010/main" val="2817473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A97706E7-A4A6-FBFF-EB72-F2E36D3FE0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sv-AX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86DA583-CF74-8C1E-2B8E-EA9E129B38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AX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56266F9-CFB7-66DF-4C49-9418F1A47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0FBD1-8282-4B63-8016-251206A529A3}" type="datetimeFigureOut">
              <a:rPr lang="sv-AX" smtClean="0"/>
              <a:t>03/31/2023</a:t>
            </a:fld>
            <a:endParaRPr lang="sv-AX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E67CBE3-A17A-8AFE-9E7C-E02D1237C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AX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DDFFE67-CEDD-EFDC-E224-05BB78812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25C16-143F-4108-A9D6-C8E414B6CCD8}" type="slidenum">
              <a:rPr lang="sv-AX" smtClean="0"/>
              <a:t>‹#›</a:t>
            </a:fld>
            <a:endParaRPr lang="sv-AX"/>
          </a:p>
        </p:txBody>
      </p:sp>
    </p:spTree>
    <p:extLst>
      <p:ext uri="{BB962C8B-B14F-4D97-AF65-F5344CB8AC3E}">
        <p14:creationId xmlns:p14="http://schemas.microsoft.com/office/powerpoint/2010/main" val="2149917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743995-E382-160D-10D8-F499B6558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AX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3168739-AD7C-E747-E183-162FB363A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AX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50BBEFA-43B4-FE9A-3902-DBF4DFC1D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0FBD1-8282-4B63-8016-251206A529A3}" type="datetimeFigureOut">
              <a:rPr lang="sv-AX" smtClean="0"/>
              <a:t>03/31/2023</a:t>
            </a:fld>
            <a:endParaRPr lang="sv-AX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607A8ED-3126-B184-E159-C04A1E2A1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AX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CF5C27A-D59F-DDA0-7222-F9260BCCE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25C16-143F-4108-A9D6-C8E414B6CCD8}" type="slidenum">
              <a:rPr lang="sv-AX" smtClean="0"/>
              <a:t>‹#›</a:t>
            </a:fld>
            <a:endParaRPr lang="sv-AX"/>
          </a:p>
        </p:txBody>
      </p:sp>
    </p:spTree>
    <p:extLst>
      <p:ext uri="{BB962C8B-B14F-4D97-AF65-F5344CB8AC3E}">
        <p14:creationId xmlns:p14="http://schemas.microsoft.com/office/powerpoint/2010/main" val="573473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D3DAC-ACDE-B29B-D284-FF596B40F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sv-AX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859F0BE-1639-9337-CBA1-642FA0E1B4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E34B773-F6FB-A603-4AE0-E74BA8895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0FBD1-8282-4B63-8016-251206A529A3}" type="datetimeFigureOut">
              <a:rPr lang="sv-AX" smtClean="0"/>
              <a:t>03/31/2023</a:t>
            </a:fld>
            <a:endParaRPr lang="sv-AX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C1371DA-5491-DF4C-BBBB-D64A4EDA7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AX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0494A73-AFE9-FC97-3B64-1BB1EB505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25C16-143F-4108-A9D6-C8E414B6CCD8}" type="slidenum">
              <a:rPr lang="sv-AX" smtClean="0"/>
              <a:t>‹#›</a:t>
            </a:fld>
            <a:endParaRPr lang="sv-AX"/>
          </a:p>
        </p:txBody>
      </p:sp>
    </p:spTree>
    <p:extLst>
      <p:ext uri="{BB962C8B-B14F-4D97-AF65-F5344CB8AC3E}">
        <p14:creationId xmlns:p14="http://schemas.microsoft.com/office/powerpoint/2010/main" val="2144516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E695391-1360-966B-9354-BBD633A88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AX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15158CA-9D6B-6BEE-5608-12A0A9BAF9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AX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49EA3A0-D941-2E53-0C26-1E72DDCAA4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AX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A75B3E9-E994-B797-4E6A-02A638C46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0FBD1-8282-4B63-8016-251206A529A3}" type="datetimeFigureOut">
              <a:rPr lang="sv-AX" smtClean="0"/>
              <a:t>03/31/2023</a:t>
            </a:fld>
            <a:endParaRPr lang="sv-AX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693265D-FD12-8DCF-B531-2A893DEFF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AX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907DD3D-7EF8-BFEA-A4AF-CF1616259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25C16-143F-4108-A9D6-C8E414B6CCD8}" type="slidenum">
              <a:rPr lang="sv-AX" smtClean="0"/>
              <a:t>‹#›</a:t>
            </a:fld>
            <a:endParaRPr lang="sv-AX"/>
          </a:p>
        </p:txBody>
      </p:sp>
    </p:spTree>
    <p:extLst>
      <p:ext uri="{BB962C8B-B14F-4D97-AF65-F5344CB8AC3E}">
        <p14:creationId xmlns:p14="http://schemas.microsoft.com/office/powerpoint/2010/main" val="68081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242072B-1B07-3F82-5D8C-34BF91EBA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AX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853826C-A0F9-7A7D-A4C8-C062F3AD43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200F7AE-F63F-F582-0C2C-C92B2E2CE4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AX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19A3CF5-E7F9-0E93-07AD-1B5699A594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2F9E98D-0B08-7A2C-098D-DED24E4C31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AX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E4B79CC-C0AD-1CB4-0476-FBF9EBA26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0FBD1-8282-4B63-8016-251206A529A3}" type="datetimeFigureOut">
              <a:rPr lang="sv-AX" smtClean="0"/>
              <a:t>03/31/2023</a:t>
            </a:fld>
            <a:endParaRPr lang="sv-AX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B403762B-04F2-18FD-BCB9-3138AA9EF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AX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7818B7EF-2374-9198-7CCD-C12D163C9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25C16-143F-4108-A9D6-C8E414B6CCD8}" type="slidenum">
              <a:rPr lang="sv-AX" smtClean="0"/>
              <a:t>‹#›</a:t>
            </a:fld>
            <a:endParaRPr lang="sv-AX"/>
          </a:p>
        </p:txBody>
      </p:sp>
    </p:spTree>
    <p:extLst>
      <p:ext uri="{BB962C8B-B14F-4D97-AF65-F5344CB8AC3E}">
        <p14:creationId xmlns:p14="http://schemas.microsoft.com/office/powerpoint/2010/main" val="1852799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9008AD-52D1-51E9-09B5-871228D3E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AX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A2CDDD9-7D0E-37BB-2EE1-EA5E78A65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0FBD1-8282-4B63-8016-251206A529A3}" type="datetimeFigureOut">
              <a:rPr lang="sv-AX" smtClean="0"/>
              <a:t>03/31/2023</a:t>
            </a:fld>
            <a:endParaRPr lang="sv-AX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647A0C3-E630-F4D3-DF18-A991DC8BB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AX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642A944-4A6D-7072-D3CF-53224391E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25C16-143F-4108-A9D6-C8E414B6CCD8}" type="slidenum">
              <a:rPr lang="sv-AX" smtClean="0"/>
              <a:t>‹#›</a:t>
            </a:fld>
            <a:endParaRPr lang="sv-AX"/>
          </a:p>
        </p:txBody>
      </p:sp>
    </p:spTree>
    <p:extLst>
      <p:ext uri="{BB962C8B-B14F-4D97-AF65-F5344CB8AC3E}">
        <p14:creationId xmlns:p14="http://schemas.microsoft.com/office/powerpoint/2010/main" val="2293328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C33EBFDC-00A0-C6F8-31C4-8ED281F80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0FBD1-8282-4B63-8016-251206A529A3}" type="datetimeFigureOut">
              <a:rPr lang="sv-AX" smtClean="0"/>
              <a:t>03/31/2023</a:t>
            </a:fld>
            <a:endParaRPr lang="sv-AX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760F2B4-044A-3C7D-92DA-BE3C9C047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AX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610CDA2-5C66-B6B5-EA38-3AACFA3B3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25C16-143F-4108-A9D6-C8E414B6CCD8}" type="slidenum">
              <a:rPr lang="sv-AX" smtClean="0"/>
              <a:t>‹#›</a:t>
            </a:fld>
            <a:endParaRPr lang="sv-AX"/>
          </a:p>
        </p:txBody>
      </p:sp>
    </p:spTree>
    <p:extLst>
      <p:ext uri="{BB962C8B-B14F-4D97-AF65-F5344CB8AC3E}">
        <p14:creationId xmlns:p14="http://schemas.microsoft.com/office/powerpoint/2010/main" val="295384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7C66027-D6B4-C09E-D591-E60663095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AX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53B340A-0731-8A5D-1977-736813DBB2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AX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59F77E-AAE4-F356-8D7C-026443AE04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0F12367-56D0-EA79-1E00-F88917491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0FBD1-8282-4B63-8016-251206A529A3}" type="datetimeFigureOut">
              <a:rPr lang="sv-AX" smtClean="0"/>
              <a:t>03/31/2023</a:t>
            </a:fld>
            <a:endParaRPr lang="sv-AX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6161789-0B49-0398-D697-C7A060208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AX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4065035-68CC-E6D2-6764-E72603B71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25C16-143F-4108-A9D6-C8E414B6CCD8}" type="slidenum">
              <a:rPr lang="sv-AX" smtClean="0"/>
              <a:t>‹#›</a:t>
            </a:fld>
            <a:endParaRPr lang="sv-AX"/>
          </a:p>
        </p:txBody>
      </p:sp>
    </p:spTree>
    <p:extLst>
      <p:ext uri="{BB962C8B-B14F-4D97-AF65-F5344CB8AC3E}">
        <p14:creationId xmlns:p14="http://schemas.microsoft.com/office/powerpoint/2010/main" val="1512584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EBCE9FB-A252-5EDB-401D-FC05B4A2B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AX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DBFFC5A2-944B-42EA-92B5-4F56CD94C7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AX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E77A418-B8B1-EFDA-E427-ECD06035E4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9D20928-E09D-2D9C-1D00-A967A08E1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0FBD1-8282-4B63-8016-251206A529A3}" type="datetimeFigureOut">
              <a:rPr lang="sv-AX" smtClean="0"/>
              <a:t>03/31/2023</a:t>
            </a:fld>
            <a:endParaRPr lang="sv-AX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91B0A01-7329-6F84-C56D-D8AA2AD29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AX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C6078B4-8B19-9098-C0C7-73E951739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25C16-143F-4108-A9D6-C8E414B6CCD8}" type="slidenum">
              <a:rPr lang="sv-AX" smtClean="0"/>
              <a:t>‹#›</a:t>
            </a:fld>
            <a:endParaRPr lang="sv-AX"/>
          </a:p>
        </p:txBody>
      </p:sp>
    </p:spTree>
    <p:extLst>
      <p:ext uri="{BB962C8B-B14F-4D97-AF65-F5344CB8AC3E}">
        <p14:creationId xmlns:p14="http://schemas.microsoft.com/office/powerpoint/2010/main" val="1450523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0481A65-FFEA-22B0-E7DB-0C8698F36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sv-AX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0D008BA-B6DA-9C77-4517-DE68C535FB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AX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D7219A7-3B76-1BFC-5935-1844406E4B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0FBD1-8282-4B63-8016-251206A529A3}" type="datetimeFigureOut">
              <a:rPr lang="sv-AX" smtClean="0"/>
              <a:t>03/31/2023</a:t>
            </a:fld>
            <a:endParaRPr lang="sv-AX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5A62283-BB40-E610-62F4-B7750408FE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AX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8767BD0-5A7C-EFA6-75CF-A619D0664B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25C16-143F-4108-A9D6-C8E414B6CCD8}" type="slidenum">
              <a:rPr lang="sv-AX" smtClean="0"/>
              <a:t>‹#›</a:t>
            </a:fld>
            <a:endParaRPr lang="sv-AX"/>
          </a:p>
        </p:txBody>
      </p:sp>
    </p:spTree>
    <p:extLst>
      <p:ext uri="{BB962C8B-B14F-4D97-AF65-F5344CB8AC3E}">
        <p14:creationId xmlns:p14="http://schemas.microsoft.com/office/powerpoint/2010/main" val="2620911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A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68270B2-8AF4-04F0-9B6C-9BE313D812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9563" y="2058297"/>
            <a:ext cx="9029519" cy="1909763"/>
          </a:xfrm>
        </p:spPr>
        <p:txBody>
          <a:bodyPr>
            <a:normAutofit fontScale="90000"/>
          </a:bodyPr>
          <a:lstStyle/>
          <a:p>
            <a:r>
              <a:rPr lang="sv-SE" sz="4800" b="1" dirty="0">
                <a:latin typeface="Apercu Mono" panose="02000509030000020004" pitchFamily="50" charset="0"/>
              </a:rPr>
              <a:t>Mål 6 Kraftigt minskad klimatpåverkan</a:t>
            </a:r>
            <a:br>
              <a:rPr lang="sv-SE" sz="4800" b="1" dirty="0">
                <a:latin typeface="Apercu Mono" panose="02000509030000020004" pitchFamily="50" charset="0"/>
              </a:rPr>
            </a:br>
            <a:br>
              <a:rPr lang="sv-SE" sz="4800" b="1" dirty="0">
                <a:latin typeface="Apercu Mono" panose="02000509030000020004" pitchFamily="50" charset="0"/>
              </a:rPr>
            </a:br>
            <a:r>
              <a:rPr lang="sv-SE" sz="4800" b="1" dirty="0">
                <a:latin typeface="Apercu Mono" panose="02000509030000020004" pitchFamily="50" charset="0"/>
              </a:rPr>
              <a:t>Budskap till beslutsfattare</a:t>
            </a:r>
            <a:endParaRPr lang="sv-AX" sz="4800" b="1" dirty="0">
              <a:latin typeface="Apercu Mono" panose="02000509030000020004" pitchFamily="50" charset="0"/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5DA7590-8A72-AF89-100A-0D258C5E86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9968" y="4157185"/>
            <a:ext cx="6353175" cy="1655762"/>
          </a:xfrm>
        </p:spPr>
        <p:txBody>
          <a:bodyPr/>
          <a:lstStyle/>
          <a:p>
            <a:r>
              <a:rPr lang="sv-SE" dirty="0">
                <a:latin typeface="Apercu Mono" panose="02000509030000020004" pitchFamily="50" charset="0"/>
              </a:rPr>
              <a:t>Alla kan blomstra / Bärkraft.ax</a:t>
            </a:r>
            <a:endParaRPr lang="sv-AX" dirty="0">
              <a:latin typeface="Apercu Mono" panose="02000509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3469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7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5CA484-1FF9-CC9B-01DD-ED1B9B5F1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latin typeface="Butler" panose="02000503090000020003" pitchFamily="50" charset="0"/>
              </a:rPr>
              <a:t>Vad har vi svårt att påverka?</a:t>
            </a:r>
            <a:br>
              <a:rPr lang="sv-SE" b="1" dirty="0">
                <a:latin typeface="Butler" panose="02000503090000020003" pitchFamily="50" charset="0"/>
              </a:rPr>
            </a:br>
            <a:r>
              <a:rPr lang="sv-SE" sz="3200" b="1" dirty="0">
                <a:latin typeface="Butler" panose="02000503090000020003" pitchFamily="50" charset="0"/>
              </a:rPr>
              <a:t>- Övrig sjötrafik</a:t>
            </a:r>
            <a:endParaRPr lang="sv-AX" sz="32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4AA990A-0285-28A6-F7FE-B57F975764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503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dirty="0"/>
              <a:t>Konkreta åtgärder:</a:t>
            </a:r>
          </a:p>
          <a:p>
            <a:pPr marL="514350" indent="-514350">
              <a:buFont typeface="+mj-lt"/>
              <a:buAutoNum type="arabicPeriod"/>
            </a:pPr>
            <a:r>
              <a:rPr lang="sv-FI" dirty="0"/>
              <a:t>Möjliggör </a:t>
            </a:r>
            <a:r>
              <a:rPr lang="sv-FI" dirty="0" err="1"/>
              <a:t>landström</a:t>
            </a:r>
            <a:r>
              <a:rPr lang="sv-FI" dirty="0"/>
              <a:t> till fartygen i Mariehamn.</a:t>
            </a:r>
          </a:p>
          <a:p>
            <a:pPr marL="514350" indent="-514350">
              <a:buFont typeface="+mj-lt"/>
              <a:buAutoNum type="arabicPeriod"/>
            </a:pPr>
            <a:r>
              <a:rPr lang="sv-FI" dirty="0"/>
              <a:t>Fritidsbåtar</a:t>
            </a:r>
          </a:p>
          <a:p>
            <a:pPr lvl="1"/>
            <a:r>
              <a:rPr lang="sv-FI" dirty="0"/>
              <a:t>När ska man börja planera för laddning av fritidsbåtar? Har startat lite på  västkusten i Sverige. Denna omställning kommer att ta tid</a:t>
            </a:r>
          </a:p>
          <a:p>
            <a:pPr marL="514350" indent="-514350">
              <a:buFont typeface="+mj-lt"/>
              <a:buAutoNum type="arabicPeriod"/>
            </a:pPr>
            <a:r>
              <a:rPr lang="sv-FI" dirty="0"/>
              <a:t>Svårt att påverka:</a:t>
            </a:r>
          </a:p>
          <a:p>
            <a:pPr lvl="1"/>
            <a:r>
              <a:rPr lang="sv-FI" dirty="0"/>
              <a:t>Begränsat med fossilfria bränslealternativ idag</a:t>
            </a:r>
          </a:p>
          <a:p>
            <a:pPr lvl="1"/>
            <a:r>
              <a:rPr lang="sv-FI" dirty="0"/>
              <a:t>Rederierna avgör utvecklingen i takt med lagstiftning och IMO.</a:t>
            </a:r>
          </a:p>
          <a:p>
            <a:pPr marL="457200" lvl="1" indent="0">
              <a:buNone/>
            </a:pPr>
            <a:endParaRPr lang="sv-FI" dirty="0"/>
          </a:p>
          <a:p>
            <a:pPr marL="514350" indent="-514350">
              <a:buFont typeface="+mj-lt"/>
              <a:buAutoNum type="arabicPeriod"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7421578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68270B2-8AF4-04F0-9B6C-9BE313D812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57500" y="1609723"/>
            <a:ext cx="6353175" cy="1909763"/>
          </a:xfrm>
        </p:spPr>
        <p:txBody>
          <a:bodyPr>
            <a:normAutofit/>
          </a:bodyPr>
          <a:lstStyle/>
          <a:p>
            <a:r>
              <a:rPr lang="sv-SE" sz="4800" b="1" dirty="0">
                <a:latin typeface="Apercu Mono" panose="02000509030000020004" pitchFamily="50" charset="0"/>
              </a:rPr>
              <a:t>Jordbruk</a:t>
            </a:r>
            <a:endParaRPr lang="sv-AX" sz="4800" b="1" dirty="0">
              <a:latin typeface="Apercu Mono" panose="02000509030000020004" pitchFamily="50" charset="0"/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5DA7590-8A72-AF89-100A-0D258C5E86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57500" y="3725864"/>
            <a:ext cx="6353175" cy="1655762"/>
          </a:xfrm>
        </p:spPr>
        <p:txBody>
          <a:bodyPr/>
          <a:lstStyle/>
          <a:p>
            <a:r>
              <a:rPr lang="sv-FI" dirty="0">
                <a:latin typeface="Apercu Mono" panose="02000509030000020004" pitchFamily="50" charset="0"/>
              </a:rPr>
              <a:t>Skogsbruk, kolsänkor</a:t>
            </a:r>
            <a:endParaRPr lang="sv-AX" dirty="0">
              <a:latin typeface="Apercu Mono" panose="02000509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5649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7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5CA484-1FF9-CC9B-01DD-ED1B9B5F1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latin typeface="Butler" panose="02000503090000020003" pitchFamily="50" charset="0"/>
              </a:rPr>
              <a:t>Vad kan vi påverka?</a:t>
            </a:r>
            <a:endParaRPr lang="sv-AX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4AA990A-0285-28A6-F7FE-B57F975764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503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FI" dirty="0"/>
              <a:t>Konkreta åtgärder:</a:t>
            </a:r>
          </a:p>
          <a:p>
            <a:pPr marL="514350" indent="-514350">
              <a:buFont typeface="+mj-lt"/>
              <a:buAutoNum type="arabicPeriod"/>
            </a:pPr>
            <a:r>
              <a:rPr lang="sv-FI" dirty="0"/>
              <a:t>Förebygg avskogning.</a:t>
            </a:r>
          </a:p>
          <a:p>
            <a:pPr marL="514350" indent="-514350">
              <a:buFont typeface="+mj-lt"/>
              <a:buAutoNum type="arabicPeriod"/>
            </a:pPr>
            <a:r>
              <a:rPr lang="sv-FI" dirty="0"/>
              <a:t>E-bränslen till arbetsmaskiner eller stöd till elektrifiering av dessa?</a:t>
            </a:r>
          </a:p>
          <a:p>
            <a:pPr marL="514350" indent="-514350">
              <a:buFont typeface="+mj-lt"/>
              <a:buAutoNum type="arabicPeriod"/>
            </a:pPr>
            <a:r>
              <a:rPr lang="sv-FI" dirty="0"/>
              <a:t>Uppgör en kolsänkestrategi för Åland, hur gör man det kostnadseffektivt?</a:t>
            </a:r>
          </a:p>
          <a:p>
            <a:pPr marL="514350" indent="-514350">
              <a:buFont typeface="+mj-lt"/>
              <a:buAutoNum type="arabicPeriod"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20313901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68270B2-8AF4-04F0-9B6C-9BE313D812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57500" y="1609723"/>
            <a:ext cx="6353175" cy="1909763"/>
          </a:xfrm>
        </p:spPr>
        <p:txBody>
          <a:bodyPr>
            <a:normAutofit/>
          </a:bodyPr>
          <a:lstStyle/>
          <a:p>
            <a:r>
              <a:rPr lang="sv-SE" sz="4800" b="1" dirty="0">
                <a:latin typeface="Apercu Mono" panose="02000509030000020004" pitchFamily="50" charset="0"/>
              </a:rPr>
              <a:t>Elektricitet</a:t>
            </a:r>
            <a:endParaRPr lang="sv-AX" sz="4800" b="1" dirty="0">
              <a:latin typeface="Apercu Mono" panose="02000509030000020004" pitchFamily="50" charset="0"/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5DA7590-8A72-AF89-100A-0D258C5E86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57500" y="3725864"/>
            <a:ext cx="6353175" cy="1655762"/>
          </a:xfrm>
        </p:spPr>
        <p:txBody>
          <a:bodyPr/>
          <a:lstStyle/>
          <a:p>
            <a:r>
              <a:rPr lang="sv-SE" dirty="0">
                <a:latin typeface="Apercu Mono" panose="02000509030000020004" pitchFamily="50" charset="0"/>
              </a:rPr>
              <a:t>Elen blir allt mer utsläppsfri med tiden</a:t>
            </a:r>
            <a:endParaRPr lang="sv-AX" dirty="0">
              <a:latin typeface="Apercu Mono" panose="02000509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8957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7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5CA484-1FF9-CC9B-01DD-ED1B9B5F1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latin typeface="Butler" panose="02000503090000020003" pitchFamily="50" charset="0"/>
              </a:rPr>
              <a:t>Vad kan vi påverka?</a:t>
            </a:r>
            <a:endParaRPr lang="sv-AX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4AA990A-0285-28A6-F7FE-B57F975764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5037"/>
            <a:ext cx="10515600" cy="493783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sv-FI" dirty="0"/>
              <a:t>Produktionen av elen på Åland är utsläppsfri (vind, sol &amp; bio). Finns lite fossilt men det är mest testkörningar av reservkraft.</a:t>
            </a:r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dirty="0"/>
              <a:t>Kan köpa ursprungsgarantier och få all el förnybar, men kostar pengar och ändrar inte hur elen produceras. Både i Finland och i Sverige är över 90 % av elproduktionen fossilfri. Trenden i Norden är klar, det fossila fasas ut.</a:t>
            </a:r>
          </a:p>
          <a:p>
            <a:pPr marL="0" indent="0">
              <a:buNone/>
            </a:pPr>
            <a:br>
              <a:rPr lang="sv-FI" dirty="0"/>
            </a:br>
            <a:r>
              <a:rPr lang="sv-FI" dirty="0"/>
              <a:t>Offshore vindkraft på kommande. </a:t>
            </a:r>
          </a:p>
          <a:p>
            <a:pPr marL="0" indent="0">
              <a:buNone/>
            </a:pPr>
            <a:br>
              <a:rPr lang="sv-FI" dirty="0"/>
            </a:br>
            <a:r>
              <a:rPr lang="sv-FI" dirty="0"/>
              <a:t>Konkreta åtgärder:</a:t>
            </a:r>
          </a:p>
          <a:p>
            <a:pPr marL="514350" indent="-514350">
              <a:buFont typeface="+mj-lt"/>
              <a:buAutoNum type="arabicPeriod"/>
            </a:pPr>
            <a:endParaRPr lang="sv-FI" dirty="0"/>
          </a:p>
          <a:p>
            <a:pPr marL="514350" indent="-514350">
              <a:buFont typeface="+mj-lt"/>
              <a:buAutoNum type="arabicPeriod"/>
            </a:pPr>
            <a:r>
              <a:rPr lang="sv-FI" dirty="0"/>
              <a:t>Starkt elnät ger bra förutsättningar för mer lokal produktion, både i liten och i lite större skala. Ge förutsättningar för det.</a:t>
            </a:r>
          </a:p>
          <a:p>
            <a:pPr marL="514350" indent="-514350">
              <a:buFont typeface="+mj-lt"/>
              <a:buAutoNum type="arabicPeriod"/>
            </a:pPr>
            <a:r>
              <a:rPr lang="sv-FI" dirty="0"/>
              <a:t>Fortsätt arbeta med Sunnanvind och ge det tillräckliga resurser och håll tempot.</a:t>
            </a:r>
          </a:p>
          <a:p>
            <a:pPr marL="514350" indent="-514350">
              <a:buFont typeface="+mj-lt"/>
              <a:buAutoNum type="arabicPeriod"/>
            </a:pPr>
            <a:r>
              <a:rPr lang="sv-FI" dirty="0"/>
              <a:t>Krävs egentligen inte mer åtgärder just nu. Inte mer stöd till solceller.</a:t>
            </a:r>
          </a:p>
          <a:p>
            <a:pPr marL="514350" indent="-514350">
              <a:buFont typeface="+mj-lt"/>
              <a:buAutoNum type="arabicPeriod"/>
            </a:pPr>
            <a:r>
              <a:rPr lang="sv-FI" dirty="0"/>
              <a:t>Säkerställ snabba och smidiga tillståndsprocesser.</a:t>
            </a:r>
          </a:p>
          <a:p>
            <a:pPr marL="514350" indent="-514350">
              <a:buFont typeface="+mj-lt"/>
              <a:buAutoNum type="arabicPeriod"/>
            </a:pPr>
            <a:r>
              <a:rPr lang="sv-FI" dirty="0"/>
              <a:t>Stöd för ny teknologi kan övervägas, t.ex. styrning av energianvändning.</a:t>
            </a:r>
          </a:p>
        </p:txBody>
      </p:sp>
    </p:spTree>
    <p:extLst>
      <p:ext uri="{BB962C8B-B14F-4D97-AF65-F5344CB8AC3E}">
        <p14:creationId xmlns:p14="http://schemas.microsoft.com/office/powerpoint/2010/main" val="36478326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68270B2-8AF4-04F0-9B6C-9BE313D812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57500" y="1609723"/>
            <a:ext cx="6353175" cy="1909763"/>
          </a:xfrm>
        </p:spPr>
        <p:txBody>
          <a:bodyPr>
            <a:normAutofit/>
          </a:bodyPr>
          <a:lstStyle/>
          <a:p>
            <a:r>
              <a:rPr lang="sv-SE" sz="4800" b="1" dirty="0">
                <a:latin typeface="Apercu Mono" panose="02000509030000020004" pitchFamily="50" charset="0"/>
              </a:rPr>
              <a:t>Oljeuppvärmning</a:t>
            </a:r>
            <a:endParaRPr lang="sv-AX" sz="4800" b="1" dirty="0">
              <a:latin typeface="Apercu Mono" panose="02000509030000020004" pitchFamily="50" charset="0"/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5DA7590-8A72-AF89-100A-0D258C5E86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57500" y="3725864"/>
            <a:ext cx="6353175" cy="1655762"/>
          </a:xfrm>
        </p:spPr>
        <p:txBody>
          <a:bodyPr/>
          <a:lstStyle/>
          <a:p>
            <a:r>
              <a:rPr lang="sv-FI" dirty="0">
                <a:latin typeface="Apercu Mono" panose="02000509030000020004" pitchFamily="50" charset="0"/>
              </a:rPr>
              <a:t>Utfasning av olja borde ha hög prioritet</a:t>
            </a:r>
            <a:endParaRPr lang="sv-AX" dirty="0">
              <a:latin typeface="Apercu Mono" panose="02000509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0034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7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5CA484-1FF9-CC9B-01DD-ED1B9B5F1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latin typeface="Butler" panose="02000503090000020003" pitchFamily="50" charset="0"/>
              </a:rPr>
              <a:t>Vad kan vi påverka?</a:t>
            </a:r>
            <a:endParaRPr lang="sv-AX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4AA990A-0285-28A6-F7FE-B57F975764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503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FI" dirty="0"/>
              <a:t>Utfasning av oljeuppvärmning ger tydligt minskade utsläpp. </a:t>
            </a:r>
          </a:p>
          <a:p>
            <a:pPr marL="0" indent="0">
              <a:buNone/>
            </a:pPr>
            <a:endParaRPr lang="sv-FI" dirty="0"/>
          </a:p>
          <a:p>
            <a:r>
              <a:rPr lang="sv-FI" dirty="0"/>
              <a:t>Utred hur många oljepannor som finns. Rikta insatser till dessa.</a:t>
            </a:r>
          </a:p>
          <a:p>
            <a:r>
              <a:rPr lang="sv-FI" dirty="0"/>
              <a:t>Ge stöd för utfasning av oljepannor. Ger mycket större klimateffekt än t.ex. stöd till solceller.</a:t>
            </a:r>
          </a:p>
          <a:p>
            <a:r>
              <a:rPr lang="sv-FI" dirty="0"/>
              <a:t>Kombinera eventuellt stöd med ”gröna lån”, dvs förmånliga lån som LR kan borga för med lite längre löptid. Marknadsför via VVS-företagen.</a:t>
            </a:r>
          </a:p>
          <a:p>
            <a:r>
              <a:rPr lang="sv-FI" dirty="0"/>
              <a:t>Långsiktigt bra för fastighetsägarna också.</a:t>
            </a:r>
          </a:p>
        </p:txBody>
      </p:sp>
    </p:spTree>
    <p:extLst>
      <p:ext uri="{BB962C8B-B14F-4D97-AF65-F5344CB8AC3E}">
        <p14:creationId xmlns:p14="http://schemas.microsoft.com/office/powerpoint/2010/main" val="20247330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7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5CA484-1FF9-CC9B-01DD-ED1B9B5F1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latin typeface="Butler" panose="02000503090000020003" pitchFamily="50" charset="0"/>
              </a:rPr>
              <a:t>Vad kan vi påverka?</a:t>
            </a:r>
            <a:endParaRPr lang="sv-AX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4AA990A-0285-28A6-F7FE-B57F975764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503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FI" dirty="0"/>
              <a:t>Fjärrvärmens utsläpp, hur påverka dessa?</a:t>
            </a:r>
          </a:p>
          <a:p>
            <a:r>
              <a:rPr lang="sv-FI" dirty="0"/>
              <a:t>Hänger på beslut hos Mariehamns Energi.</a:t>
            </a:r>
          </a:p>
          <a:p>
            <a:r>
              <a:rPr lang="sv-FI" dirty="0"/>
              <a:t>Utreder nytt biofjärrvärmeverk.</a:t>
            </a:r>
          </a:p>
          <a:p>
            <a:r>
              <a:rPr lang="sv-FI" dirty="0"/>
              <a:t>Tittar även på andra alternativ.</a:t>
            </a:r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39760364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68270B2-8AF4-04F0-9B6C-9BE313D812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57500" y="1609723"/>
            <a:ext cx="6353175" cy="1909763"/>
          </a:xfrm>
        </p:spPr>
        <p:txBody>
          <a:bodyPr>
            <a:normAutofit/>
          </a:bodyPr>
          <a:lstStyle/>
          <a:p>
            <a:r>
              <a:rPr lang="sv-SE" sz="4800" b="1" dirty="0">
                <a:latin typeface="Apercu Mono" panose="02000509030000020004" pitchFamily="50" charset="0"/>
              </a:rPr>
              <a:t>Övriga åtgärder</a:t>
            </a:r>
            <a:endParaRPr lang="sv-AX" sz="4800" b="1" dirty="0">
              <a:latin typeface="Apercu Mono" panose="02000509030000020004" pitchFamily="50" charset="0"/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5DA7590-8A72-AF89-100A-0D258C5E86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57500" y="3725864"/>
            <a:ext cx="6353175" cy="1655762"/>
          </a:xfrm>
        </p:spPr>
        <p:txBody>
          <a:bodyPr/>
          <a:lstStyle/>
          <a:p>
            <a:endParaRPr lang="sv-AX" dirty="0">
              <a:latin typeface="Apercu Mono" panose="02000509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7534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7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5CA484-1FF9-CC9B-01DD-ED1B9B5F1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latin typeface="Butler" panose="02000503090000020003" pitchFamily="50" charset="0"/>
              </a:rPr>
              <a:t>Vad kan vi påverka?</a:t>
            </a:r>
            <a:endParaRPr lang="sv-AX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4AA990A-0285-28A6-F7FE-B57F975764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503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FI" dirty="0"/>
              <a:t>Andra åtgärder som kan vara lämpliga</a:t>
            </a:r>
          </a:p>
          <a:p>
            <a:r>
              <a:rPr lang="sv-FI" dirty="0"/>
              <a:t>Inrätta energirådgivning till konsumenter (även företag?)</a:t>
            </a:r>
          </a:p>
          <a:p>
            <a:r>
              <a:rPr lang="sv-FI" dirty="0"/>
              <a:t>Energieffektivisering och stöd kopplat till det.</a:t>
            </a:r>
          </a:p>
          <a:p>
            <a:r>
              <a:rPr lang="sv-FI" dirty="0"/>
              <a:t>Minska avfallet, befrämja återanvändning, cirkulära lösningar.</a:t>
            </a:r>
          </a:p>
          <a:p>
            <a:r>
              <a:rPr lang="sv-FI" dirty="0"/>
              <a:t>Utnyttja befintligt avfall lokalt?</a:t>
            </a:r>
          </a:p>
          <a:p>
            <a:r>
              <a:rPr lang="sv-FI" dirty="0"/>
              <a:t>Info om hållbart byggande, t.ex. demoprojekt som visas på webben från planering till färdigt hus inklusive info om valmöjligheter av åtgärder osv.</a:t>
            </a:r>
          </a:p>
          <a:p>
            <a:r>
              <a:rPr lang="sv-FI" dirty="0"/>
              <a:t>Digitalisering, tidningar, fakturor &amp; annan digitalisering.</a:t>
            </a:r>
          </a:p>
          <a:p>
            <a:endParaRPr lang="sv-FI" dirty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1545423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9B2EEB7-25FA-2D10-C0E2-DBF0D98C0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7124" y="1444918"/>
            <a:ext cx="9638522" cy="1325563"/>
          </a:xfrm>
        </p:spPr>
        <p:txBody>
          <a:bodyPr>
            <a:normAutofit/>
          </a:bodyPr>
          <a:lstStyle/>
          <a:p>
            <a:r>
              <a:rPr lang="sv-SE" sz="5000" b="1" dirty="0" err="1">
                <a:latin typeface="Butler" panose="02000503090000020003" pitchFamily="50" charset="0"/>
              </a:rPr>
              <a:t>Målsätttning</a:t>
            </a:r>
            <a:r>
              <a:rPr lang="sv-SE" sz="5000" b="1" dirty="0">
                <a:latin typeface="Butler" panose="02000503090000020003" pitchFamily="50" charset="0"/>
              </a:rPr>
              <a:t> år 2030</a:t>
            </a:r>
            <a:endParaRPr lang="sv-AX" sz="5000" b="1" dirty="0">
              <a:latin typeface="Butler" panose="02000503090000020003" pitchFamily="50" charset="0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02747B1-C9F6-06D5-B7E6-53E77B22D4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7124" y="2770481"/>
            <a:ext cx="9638522" cy="31008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FI" dirty="0">
                <a:latin typeface="FreightTextProBook-Regular" panose="0200060306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Kraftigt minskad klimatpåverkan</a:t>
            </a:r>
            <a:endParaRPr lang="sv-FI" sz="2800" dirty="0">
              <a:effectLst/>
              <a:latin typeface="FreightTextProBook-Regular" panose="0200060306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FI" dirty="0">
                <a:latin typeface="FreightTextProBook-Regular" panose="0200060306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80 % lägre växthusgasutsläpp jmf mot 2005 (inklusive skärgårdstrafiken men exklusive övrig sjötrafik)</a:t>
            </a:r>
            <a:endParaRPr lang="sv-FI" sz="2800" dirty="0">
              <a:effectLst/>
              <a:latin typeface="FreightTextProBook-Regular" panose="0200060306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FI" dirty="0">
                <a:latin typeface="FreightTextProBook-Regular" panose="0200060306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50 % mindre växthusgasutsläpp från vägtrafiken jmf mot 2005 </a:t>
            </a:r>
            <a:endParaRPr lang="sv-FI" sz="2800" dirty="0">
              <a:effectLst/>
              <a:latin typeface="FreightTextProBook-Regular" panose="0200060306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FI" dirty="0">
                <a:latin typeface="FreightTextProBook-Regular" panose="02000603060000020004" pitchFamily="50" charset="0"/>
                <a:cs typeface="Times New Roman" panose="02020603050405020304" pitchFamily="18" charset="0"/>
              </a:rPr>
              <a:t>100 % av elanvändningen från fossilfria energikällor</a:t>
            </a:r>
          </a:p>
          <a:p>
            <a:r>
              <a:rPr lang="sv-FI" dirty="0">
                <a:latin typeface="FreightTextProBook-Regular" panose="02000603060000020004" pitchFamily="50" charset="0"/>
                <a:cs typeface="Times New Roman" panose="02020603050405020304" pitchFamily="18" charset="0"/>
              </a:rPr>
              <a:t>Ingen fossil uppvärmning av byggnader</a:t>
            </a:r>
            <a:endParaRPr lang="sv-SE" dirty="0">
              <a:latin typeface="FreightTextProBook-Regular" panose="02000603060000020004" pitchFamily="50" charset="0"/>
            </a:endParaRPr>
          </a:p>
          <a:p>
            <a:endParaRPr lang="sv-AX" dirty="0"/>
          </a:p>
        </p:txBody>
      </p:sp>
    </p:spTree>
    <p:extLst>
      <p:ext uri="{BB962C8B-B14F-4D97-AF65-F5344CB8AC3E}">
        <p14:creationId xmlns:p14="http://schemas.microsoft.com/office/powerpoint/2010/main" val="36095595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7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5CA484-1FF9-CC9B-01DD-ED1B9B5F1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latin typeface="Butler" panose="02000503090000020003" pitchFamily="50" charset="0"/>
              </a:rPr>
              <a:t>Vad vi har svårt att påverka?</a:t>
            </a:r>
            <a:endParaRPr lang="sv-AX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4AA990A-0285-28A6-F7FE-B57F975764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503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FI" dirty="0"/>
              <a:t>Svårt att påverka</a:t>
            </a:r>
          </a:p>
          <a:p>
            <a:r>
              <a:rPr lang="sv-FI" dirty="0"/>
              <a:t>Flygtrafik, man kan försöka få </a:t>
            </a:r>
            <a:r>
              <a:rPr lang="sv-FI" dirty="0" err="1"/>
              <a:t>elflyg</a:t>
            </a:r>
            <a:r>
              <a:rPr lang="sv-FI" dirty="0"/>
              <a:t> till Åland när det blir aktuellt.</a:t>
            </a:r>
          </a:p>
          <a:p>
            <a:r>
              <a:rPr lang="sv-FI" dirty="0"/>
              <a:t>Initiativ taget, bra!</a:t>
            </a:r>
          </a:p>
          <a:p>
            <a:endParaRPr lang="sv-FI" dirty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1021265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02747B1-C9F6-06D5-B7E6-53E77B22D4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6739" y="4578155"/>
            <a:ext cx="9638522" cy="16033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v-SE" sz="2800" b="1" dirty="0">
                <a:effectLst/>
                <a:latin typeface="FreightTextProBook-Regular" panose="0200060306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Alternativ sista </a:t>
            </a:r>
            <a:r>
              <a:rPr lang="sv-SE" sz="2800" b="1" dirty="0" err="1">
                <a:effectLst/>
                <a:latin typeface="FreightTextProBook-Regular" panose="0200060306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slide</a:t>
            </a:r>
            <a:endParaRPr lang="sv-SE" sz="2800" b="1" dirty="0">
              <a:effectLst/>
              <a:latin typeface="FreightTextProBook-Regular" panose="0200060306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sv-SE" sz="2800" dirty="0">
                <a:effectLst/>
                <a:latin typeface="FreightTextProBook-Regular" panose="0200060306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Här kan du sätta dina sociala medie</a:t>
            </a:r>
            <a:r>
              <a:rPr lang="sv-SE" dirty="0">
                <a:latin typeface="FreightTextProBook-Regular" panose="0200060306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sv-SE" sz="2800" dirty="0">
                <a:effectLst/>
                <a:latin typeface="FreightTextProBook-Regular" panose="0200060306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kanaler eller kontaktuppgifter.</a:t>
            </a:r>
            <a:endParaRPr lang="sv-SE" dirty="0">
              <a:latin typeface="FreightTextProBook-Regular" panose="02000603060000020004" pitchFamily="50" charset="0"/>
            </a:endParaRPr>
          </a:p>
          <a:p>
            <a:pPr algn="ctr"/>
            <a:endParaRPr lang="sv-AX" dirty="0"/>
          </a:p>
        </p:txBody>
      </p:sp>
    </p:spTree>
    <p:extLst>
      <p:ext uri="{BB962C8B-B14F-4D97-AF65-F5344CB8AC3E}">
        <p14:creationId xmlns:p14="http://schemas.microsoft.com/office/powerpoint/2010/main" val="377094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9B2EEB7-25FA-2D10-C0E2-DBF0D98C0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6739" y="1703711"/>
            <a:ext cx="9638522" cy="1325563"/>
          </a:xfrm>
        </p:spPr>
        <p:txBody>
          <a:bodyPr>
            <a:normAutofit/>
          </a:bodyPr>
          <a:lstStyle/>
          <a:p>
            <a:r>
              <a:rPr lang="sv-SE" sz="5000" b="1" dirty="0">
                <a:latin typeface="Butler" panose="02000503090000020003" pitchFamily="50" charset="0"/>
              </a:rPr>
              <a:t>Nuläget</a:t>
            </a:r>
            <a:endParaRPr lang="sv-AX" sz="5000" b="1" dirty="0">
              <a:latin typeface="Butler" panose="02000503090000020003" pitchFamily="50" charset="0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02747B1-C9F6-06D5-B7E6-53E77B22D4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6739" y="2889413"/>
            <a:ext cx="9638522" cy="31008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FI" sz="2800" dirty="0">
                <a:effectLst/>
                <a:latin typeface="FreightTextProBook-Regular" panose="0200060306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Vi vet hur det ligger till</a:t>
            </a:r>
          </a:p>
          <a:p>
            <a:r>
              <a:rPr lang="sv-FI" sz="2800" dirty="0">
                <a:effectLst/>
                <a:latin typeface="FreightTextProBook-Regular" panose="0200060306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hur mycket koldioxid släpps ut?</a:t>
            </a:r>
          </a:p>
          <a:p>
            <a:r>
              <a:rPr lang="sv-FI" sz="2800" dirty="0">
                <a:effectLst/>
                <a:latin typeface="FreightTextProBook-Regular" panose="0200060306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var </a:t>
            </a:r>
            <a:r>
              <a:rPr lang="sv-FI" dirty="0">
                <a:latin typeface="FreightTextProBook-Regular" panose="0200060306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kommer utsläppen ifrån</a:t>
            </a:r>
            <a:r>
              <a:rPr lang="sv-FI" sz="2800" dirty="0">
                <a:effectLst/>
                <a:latin typeface="FreightTextProBook-Regular" panose="0200060306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r>
              <a:rPr lang="sv-FI" dirty="0">
                <a:latin typeface="FreightTextProBook-Regular" panose="02000603060000020004" pitchFamily="50" charset="0"/>
                <a:cs typeface="Times New Roman" panose="02020603050405020304" pitchFamily="18" charset="0"/>
              </a:rPr>
              <a:t>vilka åtgärder finns till buds?</a:t>
            </a:r>
          </a:p>
          <a:p>
            <a:endParaRPr lang="sv-FI" dirty="0">
              <a:latin typeface="FreightTextProBook-Regular" panose="02000603060000020004" pitchFamily="50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v-FI" sz="1700" i="1" dirty="0">
                <a:latin typeface="FreightTextProBook-Regular" panose="02000603060000020004" pitchFamily="50" charset="0"/>
                <a:cs typeface="Times New Roman" panose="02020603050405020304" pitchFamily="18" charset="0"/>
              </a:rPr>
              <a:t>		Grafer från </a:t>
            </a:r>
            <a:r>
              <a:rPr lang="sv-FI" sz="1700" i="1" dirty="0" err="1">
                <a:latin typeface="FreightTextProBook-Regular" panose="02000603060000020004" pitchFamily="50" charset="0"/>
                <a:cs typeface="Times New Roman" panose="02020603050405020304" pitchFamily="18" charset="0"/>
              </a:rPr>
              <a:t>Flexens</a:t>
            </a:r>
            <a:r>
              <a:rPr lang="sv-FI" sz="1700" i="1" dirty="0">
                <a:latin typeface="FreightTextProBook-Regular" panose="02000603060000020004" pitchFamily="50" charset="0"/>
                <a:cs typeface="Times New Roman" panose="02020603050405020304" pitchFamily="18" charset="0"/>
              </a:rPr>
              <a:t> utredning av </a:t>
            </a:r>
            <a:br>
              <a:rPr lang="sv-FI" sz="1700" i="1" dirty="0">
                <a:latin typeface="FreightTextProBook-Regular" panose="02000603060000020004" pitchFamily="50" charset="0"/>
                <a:cs typeface="Times New Roman" panose="02020603050405020304" pitchFamily="18" charset="0"/>
              </a:rPr>
            </a:br>
            <a:r>
              <a:rPr lang="sv-FI" sz="1700" i="1" dirty="0">
                <a:latin typeface="FreightTextProBook-Regular" panose="02000603060000020004" pitchFamily="50" charset="0"/>
                <a:cs typeface="Times New Roman" panose="02020603050405020304" pitchFamily="18" charset="0"/>
              </a:rPr>
              <a:t>		Åland växthusgasutsläpp - slutrapport</a:t>
            </a:r>
            <a:endParaRPr lang="sv-SE" sz="1700" i="1" dirty="0">
              <a:latin typeface="FreightTextProBook-Regular" panose="02000603060000020004" pitchFamily="50" charset="0"/>
            </a:endParaRPr>
          </a:p>
          <a:p>
            <a:endParaRPr lang="sv-AX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EC176CC4-41B0-BC47-1AF3-3BAD5CC980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6678" y="107837"/>
            <a:ext cx="4933950" cy="3086100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57A36FFD-2054-B283-758B-7362F738AE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72890" y="3256919"/>
            <a:ext cx="4581525" cy="3190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735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7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5CA484-1FF9-CC9B-01DD-ED1B9B5F1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latin typeface="Butler" panose="02000503090000020003" pitchFamily="50" charset="0"/>
              </a:rPr>
              <a:t>Vad kan vi påverka?</a:t>
            </a:r>
            <a:endParaRPr lang="sv-AX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4AA990A-0285-28A6-F7FE-B57F975764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503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sv-FI" dirty="0"/>
              <a:t>Det finns tre kategorier:</a:t>
            </a:r>
          </a:p>
          <a:p>
            <a:pPr marL="0" indent="0">
              <a:buNone/>
            </a:pPr>
            <a:endParaRPr lang="sv-FI" dirty="0"/>
          </a:p>
          <a:p>
            <a:pPr marL="514350" indent="-514350">
              <a:buFont typeface="+mj-lt"/>
              <a:buAutoNum type="arabicPeriod"/>
            </a:pPr>
            <a:r>
              <a:rPr lang="sv-FI" dirty="0"/>
              <a:t>Utsläpp vi kan påverka konkret</a:t>
            </a:r>
          </a:p>
          <a:p>
            <a:pPr marL="514350" indent="-514350">
              <a:buFont typeface="+mj-lt"/>
              <a:buAutoNum type="arabicPeriod"/>
            </a:pPr>
            <a:r>
              <a:rPr lang="sv-FI" dirty="0"/>
              <a:t>Utsläpp vi har svårt att påverka </a:t>
            </a:r>
          </a:p>
          <a:p>
            <a:pPr marL="514350" indent="-514350">
              <a:buFont typeface="+mj-lt"/>
              <a:buAutoNum type="arabicPeriod"/>
            </a:pPr>
            <a:r>
              <a:rPr lang="sv-FI" dirty="0"/>
              <a:t>Utsläpp som vi inte kan påverka med rimliga insatser</a:t>
            </a:r>
          </a:p>
          <a:p>
            <a:pPr marL="514350" indent="-514350">
              <a:buFont typeface="+mj-lt"/>
              <a:buAutoNum type="arabicPeriod"/>
            </a:pPr>
            <a:endParaRPr lang="sv-FI" dirty="0"/>
          </a:p>
          <a:p>
            <a:pPr marL="0" indent="0">
              <a:buNone/>
            </a:pPr>
            <a:r>
              <a:rPr lang="sv-FI" dirty="0"/>
              <a:t>Fokusera på det vi kan påverka och det som ger mest för satsade resurser!</a:t>
            </a:r>
            <a:endParaRPr lang="sv-AX" dirty="0"/>
          </a:p>
        </p:txBody>
      </p:sp>
    </p:spTree>
    <p:extLst>
      <p:ext uri="{BB962C8B-B14F-4D97-AF65-F5344CB8AC3E}">
        <p14:creationId xmlns:p14="http://schemas.microsoft.com/office/powerpoint/2010/main" val="4056350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68270B2-8AF4-04F0-9B6C-9BE313D812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57500" y="1609723"/>
            <a:ext cx="6353175" cy="1909763"/>
          </a:xfrm>
        </p:spPr>
        <p:txBody>
          <a:bodyPr>
            <a:normAutofit/>
          </a:bodyPr>
          <a:lstStyle/>
          <a:p>
            <a:r>
              <a:rPr lang="sv-SE" sz="4800" b="1" dirty="0">
                <a:latin typeface="Apercu Mono" panose="02000509030000020004" pitchFamily="50" charset="0"/>
              </a:rPr>
              <a:t>Vägtrafik</a:t>
            </a:r>
            <a:endParaRPr lang="sv-AX" sz="4800" b="1" dirty="0">
              <a:latin typeface="Apercu Mono" panose="02000509030000020004" pitchFamily="50" charset="0"/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5DA7590-8A72-AF89-100A-0D258C5E86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57500" y="3725864"/>
            <a:ext cx="6353175" cy="1655762"/>
          </a:xfrm>
        </p:spPr>
        <p:txBody>
          <a:bodyPr/>
          <a:lstStyle/>
          <a:p>
            <a:r>
              <a:rPr lang="sv-SE" dirty="0">
                <a:latin typeface="Apercu Mono" panose="02000509030000020004" pitchFamily="50" charset="0"/>
              </a:rPr>
              <a:t>Största utsläppskällan</a:t>
            </a:r>
            <a:endParaRPr lang="sv-AX" dirty="0">
              <a:latin typeface="Apercu Mono" panose="02000509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067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7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5CA484-1FF9-CC9B-01DD-ED1B9B5F1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latin typeface="Butler" panose="02000503090000020003" pitchFamily="50" charset="0"/>
              </a:rPr>
              <a:t>Vad kan vi påverka?</a:t>
            </a:r>
            <a:endParaRPr lang="sv-AX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4AA990A-0285-28A6-F7FE-B57F975764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5037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FI" dirty="0"/>
              <a:t>Konkreta åtgärder:</a:t>
            </a:r>
          </a:p>
          <a:p>
            <a:pPr marL="514350" indent="-514350">
              <a:buFont typeface="+mj-lt"/>
              <a:buAutoNum type="arabicPeriod"/>
            </a:pPr>
            <a:r>
              <a:rPr lang="sv-FI" dirty="0"/>
              <a:t>Lagstifta om rätt till laddning i flerfamiljshus i stil med Norge</a:t>
            </a:r>
            <a:br>
              <a:rPr lang="sv-FI" dirty="0"/>
            </a:br>
            <a:r>
              <a:rPr lang="sv-FI" dirty="0"/>
              <a:t>(morot och piska).</a:t>
            </a:r>
          </a:p>
          <a:p>
            <a:pPr marL="514350" indent="-514350">
              <a:buFont typeface="+mj-lt"/>
              <a:buAutoNum type="arabicPeriod"/>
            </a:pPr>
            <a:r>
              <a:rPr lang="sv-FI" dirty="0"/>
              <a:t>Elektrifiera kollektivtrafiken, Åland ligger på efterkälken.</a:t>
            </a:r>
          </a:p>
          <a:p>
            <a:pPr marL="514350" indent="-514350">
              <a:buFont typeface="+mj-lt"/>
              <a:buAutoNum type="arabicPeriod"/>
            </a:pPr>
            <a:r>
              <a:rPr lang="sv-FI" dirty="0"/>
              <a:t>Fortsatt stöd för </a:t>
            </a:r>
            <a:r>
              <a:rPr lang="sv-FI" dirty="0" err="1"/>
              <a:t>laddstationer</a:t>
            </a:r>
            <a:r>
              <a:rPr lang="sv-FI" dirty="0"/>
              <a:t>, planering och kombinerat med kollektivtrafik och för tunga fordon.</a:t>
            </a:r>
          </a:p>
          <a:p>
            <a:pPr marL="514350" indent="-514350">
              <a:buFont typeface="+mj-lt"/>
              <a:buAutoNum type="arabicPeriod"/>
            </a:pPr>
            <a:r>
              <a:rPr lang="sv-FI" dirty="0"/>
              <a:t>Stöd för inköp av tunga elfordon som demo, t.ex. sopbil, lastbil. Övervinn tröskeln att testa.</a:t>
            </a:r>
          </a:p>
          <a:p>
            <a:pPr marL="514350" indent="-514350">
              <a:buFont typeface="+mj-lt"/>
              <a:buAutoNum type="arabicPeriod"/>
            </a:pPr>
            <a:r>
              <a:rPr lang="sv-FI" dirty="0"/>
              <a:t>Stimulera att offentlig sektor köper elbilar, stöd för inköp av fordon eller för laddning?</a:t>
            </a:r>
          </a:p>
          <a:p>
            <a:pPr marL="514350" indent="-514350">
              <a:buFont typeface="+mj-lt"/>
              <a:buAutoNum type="arabicPeriod"/>
            </a:pPr>
            <a:r>
              <a:rPr lang="sv-FI" dirty="0"/>
              <a:t>Stöd för biobränslen eller E-bränslen till tunga fordon, arbetsmaskiner?</a:t>
            </a:r>
          </a:p>
          <a:p>
            <a:pPr marL="514350" indent="-514350">
              <a:buFont typeface="+mj-lt"/>
              <a:buAutoNum type="arabicPeriod"/>
            </a:pPr>
            <a:endParaRPr lang="sv-FI" dirty="0"/>
          </a:p>
          <a:p>
            <a:pPr marL="514350" indent="-514350">
              <a:buFont typeface="+mj-lt"/>
              <a:buAutoNum type="arabicPeriod"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621061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68270B2-8AF4-04F0-9B6C-9BE313D812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57500" y="1609723"/>
            <a:ext cx="6353175" cy="1909763"/>
          </a:xfrm>
        </p:spPr>
        <p:txBody>
          <a:bodyPr>
            <a:normAutofit/>
          </a:bodyPr>
          <a:lstStyle/>
          <a:p>
            <a:r>
              <a:rPr lang="sv-SE" sz="4800" b="1" dirty="0">
                <a:latin typeface="Apercu Mono" panose="02000509030000020004" pitchFamily="50" charset="0"/>
              </a:rPr>
              <a:t>Sjötrafik</a:t>
            </a:r>
            <a:endParaRPr lang="sv-AX" sz="4800" b="1" dirty="0">
              <a:latin typeface="Apercu Mono" panose="02000509030000020004" pitchFamily="50" charset="0"/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5DA7590-8A72-AF89-100A-0D258C5E86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57500" y="3725864"/>
            <a:ext cx="6353175" cy="1655762"/>
          </a:xfrm>
        </p:spPr>
        <p:txBody>
          <a:bodyPr/>
          <a:lstStyle/>
          <a:p>
            <a:r>
              <a:rPr lang="sv-SE" dirty="0">
                <a:latin typeface="Apercu Mono" panose="02000509030000020004" pitchFamily="50" charset="0"/>
              </a:rPr>
              <a:t>Skärgårdstrafiken</a:t>
            </a:r>
            <a:endParaRPr lang="sv-AX" dirty="0">
              <a:latin typeface="Apercu Mono" panose="02000509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430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7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5CA484-1FF9-CC9B-01DD-ED1B9B5F1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latin typeface="Butler" panose="02000503090000020003" pitchFamily="50" charset="0"/>
              </a:rPr>
              <a:t>Vad kan vi påverka?</a:t>
            </a:r>
            <a:endParaRPr lang="sv-AX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4AA990A-0285-28A6-F7FE-B57F975764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503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FI" dirty="0"/>
              <a:t>Konkreta åtgärder:</a:t>
            </a:r>
          </a:p>
          <a:p>
            <a:pPr marL="514350" indent="-514350">
              <a:buFont typeface="+mj-lt"/>
              <a:buAutoNum type="arabicPeriod"/>
            </a:pPr>
            <a:r>
              <a:rPr lang="sv-FI" dirty="0"/>
              <a:t>Få politisk samsyn i stora drag i alla fall.</a:t>
            </a:r>
          </a:p>
          <a:p>
            <a:pPr marL="514350" indent="-514350">
              <a:buFont typeface="+mj-lt"/>
              <a:buAutoNum type="arabicPeriod"/>
            </a:pPr>
            <a:r>
              <a:rPr lang="sv-FI" dirty="0"/>
              <a:t>Börja med mindre projekt såsom att elektrifiera linfärjor och eventuellt andra korta färjepass.</a:t>
            </a:r>
          </a:p>
          <a:p>
            <a:pPr marL="514350" indent="-514350">
              <a:buFont typeface="+mj-lt"/>
              <a:buAutoNum type="arabicPeriod"/>
            </a:pPr>
            <a:r>
              <a:rPr lang="sv-FI" dirty="0"/>
              <a:t>Huvudsaken är att man kommer igång!</a:t>
            </a:r>
          </a:p>
          <a:p>
            <a:pPr marL="514350" indent="-514350">
              <a:buFont typeface="+mj-lt"/>
              <a:buAutoNum type="arabicPeriod"/>
            </a:pPr>
            <a:r>
              <a:rPr lang="sv-FI" dirty="0"/>
              <a:t>Ersätt de äldsta fartygen med nyare (begagnade) och bränslesnålare fartyg om man inte kan enas om större insatser. Köper sig tid att enas &amp; teknologiutveckling.</a:t>
            </a:r>
          </a:p>
          <a:p>
            <a:pPr marL="514350" indent="-514350">
              <a:buFont typeface="+mj-lt"/>
              <a:buAutoNum type="arabicPeriod"/>
            </a:pPr>
            <a:r>
              <a:rPr lang="sv-FI" dirty="0"/>
              <a:t>Ställ krav vid upphandlingar.</a:t>
            </a:r>
          </a:p>
          <a:p>
            <a:pPr marL="514350" indent="-514350">
              <a:buFont typeface="+mj-lt"/>
              <a:buAutoNum type="arabicPeriod"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3121151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68270B2-8AF4-04F0-9B6C-9BE313D812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57500" y="1609723"/>
            <a:ext cx="6353175" cy="1909763"/>
          </a:xfrm>
        </p:spPr>
        <p:txBody>
          <a:bodyPr>
            <a:normAutofit/>
          </a:bodyPr>
          <a:lstStyle/>
          <a:p>
            <a:r>
              <a:rPr lang="sv-SE" sz="4800" b="1" dirty="0">
                <a:latin typeface="Apercu Mono" panose="02000509030000020004" pitchFamily="50" charset="0"/>
              </a:rPr>
              <a:t>Sjötrafik</a:t>
            </a:r>
            <a:endParaRPr lang="sv-AX" sz="4800" b="1" dirty="0">
              <a:latin typeface="Apercu Mono" panose="02000509030000020004" pitchFamily="50" charset="0"/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5DA7590-8A72-AF89-100A-0D258C5E86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57500" y="3725864"/>
            <a:ext cx="6353175" cy="1655762"/>
          </a:xfrm>
        </p:spPr>
        <p:txBody>
          <a:bodyPr/>
          <a:lstStyle/>
          <a:p>
            <a:r>
              <a:rPr lang="sv-SE" dirty="0">
                <a:latin typeface="Apercu Mono" panose="02000509030000020004" pitchFamily="50" charset="0"/>
              </a:rPr>
              <a:t>Övrig trafik</a:t>
            </a:r>
            <a:endParaRPr lang="sv-AX" dirty="0">
              <a:latin typeface="Apercu Mono" panose="02000509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768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4592</TotalTime>
  <Words>819</Words>
  <Application>Microsoft Office PowerPoint</Application>
  <PresentationFormat>Bredbild</PresentationFormat>
  <Paragraphs>105</Paragraphs>
  <Slides>21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21</vt:i4>
      </vt:variant>
    </vt:vector>
  </HeadingPairs>
  <TitlesOfParts>
    <vt:vector size="28" baseType="lpstr">
      <vt:lpstr>Apercu Mono</vt:lpstr>
      <vt:lpstr>Arial</vt:lpstr>
      <vt:lpstr>Butler</vt:lpstr>
      <vt:lpstr>Calibri</vt:lpstr>
      <vt:lpstr>Calibri Light</vt:lpstr>
      <vt:lpstr>FreightTextProBook-Regular</vt:lpstr>
      <vt:lpstr>Office-tema</vt:lpstr>
      <vt:lpstr>Mål 6 Kraftigt minskad klimatpåverkan  Budskap till beslutsfattare</vt:lpstr>
      <vt:lpstr>Målsätttning år 2030</vt:lpstr>
      <vt:lpstr>Nuläget</vt:lpstr>
      <vt:lpstr>Vad kan vi påverka?</vt:lpstr>
      <vt:lpstr>Vägtrafik</vt:lpstr>
      <vt:lpstr>Vad kan vi påverka?</vt:lpstr>
      <vt:lpstr>Sjötrafik</vt:lpstr>
      <vt:lpstr>Vad kan vi påverka?</vt:lpstr>
      <vt:lpstr>Sjötrafik</vt:lpstr>
      <vt:lpstr>Vad har vi svårt att påverka? - Övrig sjötrafik</vt:lpstr>
      <vt:lpstr>Jordbruk</vt:lpstr>
      <vt:lpstr>Vad kan vi påverka?</vt:lpstr>
      <vt:lpstr>Elektricitet</vt:lpstr>
      <vt:lpstr>Vad kan vi påverka?</vt:lpstr>
      <vt:lpstr>Oljeuppvärmning</vt:lpstr>
      <vt:lpstr>Vad kan vi påverka?</vt:lpstr>
      <vt:lpstr>Vad kan vi påverka?</vt:lpstr>
      <vt:lpstr>Övriga åtgärder</vt:lpstr>
      <vt:lpstr>Vad kan vi påverka?</vt:lpstr>
      <vt:lpstr>Vad vi har svårt att påverka?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mall</dc:title>
  <dc:creator>Elise Åkerblom</dc:creator>
  <cp:lastModifiedBy>David Karlsson</cp:lastModifiedBy>
  <cp:revision>26</cp:revision>
  <dcterms:created xsi:type="dcterms:W3CDTF">2023-01-31T10:12:03Z</dcterms:created>
  <dcterms:modified xsi:type="dcterms:W3CDTF">2023-03-31T11:43:34Z</dcterms:modified>
</cp:coreProperties>
</file>