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81" r:id="rId3"/>
    <p:sldId id="398" r:id="rId4"/>
    <p:sldId id="399" r:id="rId5"/>
    <p:sldId id="384" r:id="rId6"/>
    <p:sldId id="385" r:id="rId7"/>
    <p:sldId id="387" r:id="rId8"/>
    <p:sldId id="388" r:id="rId9"/>
    <p:sldId id="400" r:id="rId10"/>
    <p:sldId id="390" r:id="rId11"/>
  </p:sldIdLst>
  <p:sldSz cx="12192000" cy="6858000"/>
  <p:notesSz cx="6669088" cy="9885363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A"/>
    <a:srgbClr val="FFDD00"/>
    <a:srgbClr val="A9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14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3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FI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err="1"/>
                      <a:t>Skattekomplettering</a:t>
                    </a:r>
                    <a:r>
                      <a:rPr lang="en-US"/>
                      <a:t>
</a:t>
                    </a:r>
                    <a:r>
                      <a:rPr lang="en-US" smtClean="0"/>
                      <a:t> ca 50</a:t>
                    </a:r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err="1"/>
                      <a:t>Socialvård</a:t>
                    </a:r>
                    <a:r>
                      <a:rPr lang="en-US"/>
                      <a:t>
</a:t>
                    </a:r>
                    <a:r>
                      <a:rPr lang="en-US" smtClean="0"/>
                      <a:t>ca 30</a:t>
                    </a:r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err="1"/>
                      <a:t>Grundskola</a:t>
                    </a:r>
                    <a:r>
                      <a:rPr lang="en-US"/>
                      <a:t>
</a:t>
                    </a:r>
                    <a:r>
                      <a:rPr lang="en-US" smtClean="0"/>
                      <a:t>ca 15</a:t>
                    </a:r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sv-FI"/>
                      <a:t>Skärgårdstillägg och övriga delar
</a:t>
                    </a:r>
                    <a:r>
                      <a:rPr lang="sv-FI" smtClean="0"/>
                      <a:t>ca 5</a:t>
                    </a:r>
                    <a:r>
                      <a:rPr lang="sv-FI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1400">
                    <a:latin typeface="Calibri" panose="020F0502020204030204" pitchFamily="34" charset="0"/>
                  </a:defRPr>
                </a:pPr>
                <a:endParaRPr lang="sv-FI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Blad1!$A$2:$A$5</c:f>
              <c:strCache>
                <c:ptCount val="4"/>
                <c:pt idx="0">
                  <c:v>Skattekomplettering</c:v>
                </c:pt>
                <c:pt idx="1">
                  <c:v>Socialvård</c:v>
                </c:pt>
                <c:pt idx="2">
                  <c:v>Grundskola</c:v>
                </c:pt>
                <c:pt idx="3">
                  <c:v>Skärgårdstillägg och övriga delar</c:v>
                </c:pt>
              </c:strCache>
            </c:strRef>
          </c:cat>
          <c:val>
            <c:numRef>
              <c:f>Blad1!$B$2:$B$5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0.15</c:v>
                </c:pt>
                <c:pt idx="3">
                  <c:v>0.05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sv-FI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/>
          <a:lstStyle>
            <a:lvl1pPr algn="r">
              <a:defRPr sz="1200"/>
            </a:lvl1pPr>
          </a:lstStyle>
          <a:p>
            <a:fld id="{B7CDD4B0-F42A-4F0D-B9B3-1F3B749DCC24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7607" y="9389381"/>
            <a:ext cx="2889938" cy="494268"/>
          </a:xfrm>
          <a:prstGeom prst="rect">
            <a:avLst/>
          </a:prstGeom>
        </p:spPr>
        <p:txBody>
          <a:bodyPr vert="horz" lIns="90488" tIns="45244" rIns="90488" bIns="45244" rtlCol="0" anchor="b"/>
          <a:lstStyle>
            <a:lvl1pPr algn="r">
              <a:defRPr sz="1200"/>
            </a:lvl1pPr>
          </a:lstStyle>
          <a:p>
            <a:fld id="{B932F624-9985-4515-9742-3B892204F826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56004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8C84-B22B-4FCC-8C03-58CE57266B52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9688" y="741363"/>
            <a:ext cx="6589712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750" y="4695825"/>
            <a:ext cx="5335588" cy="44481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8250" y="93900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5C67B-B760-4D8B-8FCE-D0E356975864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3622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2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5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6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7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8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8" y="741363"/>
            <a:ext cx="6589712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39C3-BC4E-40C6-8535-583F3700A30F}" type="slidenum">
              <a:rPr lang="sv-SE" smtClean="0"/>
              <a:t>10</a:t>
            </a:fld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v-SE" smtClean="0"/>
              <a:t>2015-10-27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6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79500" y="1038749"/>
            <a:ext cx="11083764" cy="2387600"/>
          </a:xfrm>
        </p:spPr>
        <p:txBody>
          <a:bodyPr anchor="b">
            <a:normAutofit/>
          </a:bodyPr>
          <a:lstStyle>
            <a:lvl1pPr algn="l">
              <a:defRPr sz="6000">
                <a:latin typeface="+mj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79500" y="3426348"/>
            <a:ext cx="1108376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FI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40155" y="6207060"/>
            <a:ext cx="4113244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920065" y="6207060"/>
            <a:ext cx="2743199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56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5"/>
            <a:ext cx="5225143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1314125"/>
            <a:ext cx="543974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3275045"/>
            <a:ext cx="5225143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6214187" y="3275045"/>
            <a:ext cx="5439747" cy="22187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>
          <a:xfrm>
            <a:off x="560388" y="1371600"/>
            <a:ext cx="11093450" cy="166084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492547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837" y="365126"/>
            <a:ext cx="11094098" cy="778976"/>
          </a:xfrm>
        </p:spPr>
        <p:txBody>
          <a:bodyPr>
            <a:normAutofit/>
          </a:bodyPr>
          <a:lstStyle>
            <a:lvl1pPr>
              <a:defRPr sz="2400" b="1" i="0">
                <a:latin typeface="+mn-lt"/>
              </a:defRPr>
            </a:lvl1pPr>
          </a:lstStyle>
          <a:p>
            <a:r>
              <a:rPr lang="sv-SE" smtClean="0"/>
              <a:t>Klicka här för att ändra format</a:t>
            </a:r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209263"/>
            <a:ext cx="4114800" cy="365125"/>
          </a:xfrm>
        </p:spPr>
        <p:txBody>
          <a:bodyPr/>
          <a:lstStyle/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910734" y="6209263"/>
            <a:ext cx="2743200" cy="365125"/>
          </a:xfrm>
        </p:spPr>
        <p:txBody>
          <a:bodyPr/>
          <a:lstStyle/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559837" y="1314126"/>
            <a:ext cx="11094097" cy="3785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FI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5493786"/>
            <a:ext cx="3240000" cy="10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FI" smtClean="0"/>
              <a:t>27/10/2015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FI" smtClean="0"/>
              <a:t>Konfidentiella uppgifter – endast för styrgrupp  </a:t>
            </a:r>
            <a:endParaRPr lang="sv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C8B9-C747-499C-9BA9-5B8B10EC62CB}" type="datetimeFigureOut">
              <a:rPr lang="sv-FI" smtClean="0"/>
              <a:t>7.12.2016</a:t>
            </a:fld>
            <a:endParaRPr lang="sv-FI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1A7D-C126-4132-B4A9-54260AA9E07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515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5" r:id="rId4"/>
    <p:sldLayoutId id="2147483659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FI" dirty="0" smtClean="0"/>
              <a:t>Förslag till nytt landskapsandelssystem 2018</a:t>
            </a:r>
            <a:endParaRPr lang="sv-FI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sv-FI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sv-FI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v-FI" sz="2800" dirty="0" smtClean="0">
                <a:solidFill>
                  <a:schemeClr val="bg1">
                    <a:lumMod val="50000"/>
                  </a:schemeClr>
                </a:solidFill>
              </a:rPr>
              <a:t>Robert Lönnqvist, projektledare</a:t>
            </a:r>
          </a:p>
          <a:p>
            <a:r>
              <a:rPr lang="sv-FI" sz="2800" dirty="0" smtClean="0">
                <a:solidFill>
                  <a:schemeClr val="bg1">
                    <a:lumMod val="50000"/>
                  </a:schemeClr>
                </a:solidFill>
              </a:rPr>
              <a:t>19 maj 2016</a:t>
            </a:r>
            <a:endParaRPr lang="sv-FI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Lju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5"/>
    </mc:Choice>
    <mc:Fallback xmlns="">
      <p:transition spd="slow" advTm="1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 sz="4000" dirty="0" smtClean="0"/>
              <a:t>Övergångssystemet</a:t>
            </a:r>
            <a:endParaRPr lang="sv-SE" sz="32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z="1200" smtClean="0">
                <a:latin typeface="+mn-lt"/>
              </a:rPr>
              <a:pPr/>
              <a:t>10</a:t>
            </a:fld>
            <a:endParaRPr lang="en-US" sz="1200" dirty="0">
              <a:latin typeface="+mn-lt"/>
            </a:endParaRPr>
          </a:p>
        </p:txBody>
      </p:sp>
      <p:sp>
        <p:nvSpPr>
          <p:cNvPr id="4" name="Platshållare för innehåll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v-SE" sz="2800" dirty="0"/>
              <a:t>Övergångssystemet</a:t>
            </a:r>
            <a:r>
              <a:rPr lang="sv-SE" sz="16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sv-SE" sz="2800" dirty="0"/>
              <a:t>mildrar </a:t>
            </a:r>
            <a:r>
              <a:rPr lang="sv-SE" sz="2800" dirty="0" smtClean="0"/>
              <a:t>skillnaderna </a:t>
            </a:r>
            <a:r>
              <a:rPr lang="sv-SE" sz="2800" dirty="0"/>
              <a:t>mellan gamla och nya systemet. </a:t>
            </a:r>
            <a:r>
              <a:rPr lang="sv-SE" sz="2800" dirty="0" smtClean="0"/>
              <a:t/>
            </a:r>
            <a:br>
              <a:rPr lang="sv-SE" sz="2800" dirty="0" smtClean="0"/>
            </a:br>
            <a:endParaRPr lang="sv-SE" sz="2800" dirty="0"/>
          </a:p>
          <a:p>
            <a:pPr lvl="1"/>
            <a:r>
              <a:rPr lang="sv-SE" sz="2800" dirty="0"/>
              <a:t>År 2018 – </a:t>
            </a:r>
            <a:r>
              <a:rPr lang="sv-SE" sz="2800" dirty="0" smtClean="0"/>
              <a:t>25 </a:t>
            </a:r>
            <a:r>
              <a:rPr lang="sv-SE" sz="2800" dirty="0"/>
              <a:t>% av skillnaderna </a:t>
            </a:r>
            <a:r>
              <a:rPr lang="sv-SE" sz="2800" dirty="0" smtClean="0"/>
              <a:t>utjämnas</a:t>
            </a:r>
          </a:p>
          <a:p>
            <a:pPr lvl="1"/>
            <a:r>
              <a:rPr lang="sv-SE" sz="2800" dirty="0" smtClean="0"/>
              <a:t>År </a:t>
            </a:r>
            <a:r>
              <a:rPr lang="sv-SE" sz="2800" dirty="0"/>
              <a:t>2019 – 50 % av skillnaderna </a:t>
            </a:r>
            <a:r>
              <a:rPr lang="sv-SE" sz="2800" dirty="0" smtClean="0"/>
              <a:t>utjämnas</a:t>
            </a:r>
            <a:endParaRPr lang="sv-SE" sz="2800" dirty="0"/>
          </a:p>
          <a:p>
            <a:pPr lvl="1"/>
            <a:r>
              <a:rPr lang="sv-SE" sz="2800" dirty="0"/>
              <a:t>År 2020 – </a:t>
            </a:r>
            <a:r>
              <a:rPr lang="sv-SE" sz="2800" dirty="0" smtClean="0"/>
              <a:t>75 </a:t>
            </a:r>
            <a:r>
              <a:rPr lang="sv-SE" sz="2800" dirty="0"/>
              <a:t>% av skillnaderna </a:t>
            </a:r>
            <a:r>
              <a:rPr lang="sv-SE" sz="2800" dirty="0" smtClean="0"/>
              <a:t>utjämnas</a:t>
            </a:r>
            <a:endParaRPr lang="sv-SE" sz="2800" dirty="0"/>
          </a:p>
          <a:p>
            <a:pPr lvl="1"/>
            <a:r>
              <a:rPr lang="sv-SE" sz="2800" dirty="0"/>
              <a:t>År 2021 – Full effekt av </a:t>
            </a:r>
            <a:r>
              <a:rPr lang="sv-SE" sz="2800" dirty="0" smtClean="0"/>
              <a:t>förändringarna</a:t>
            </a:r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sv-SE" sz="2800" dirty="0">
                <a:latin typeface="Calibri" panose="020F0502020204030204" pitchFamily="34" charset="0"/>
                <a:cs typeface="Arial" pitchFamily="34" charset="0"/>
              </a:rPr>
            </a:br>
            <a:endParaRPr lang="sv-SE" sz="2800" dirty="0">
              <a:latin typeface="Calibri" panose="020F050202020403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sv-SE" sz="2800" dirty="0"/>
              <a:t>Den aviserade besparingen utjämnas inte.</a:t>
            </a:r>
          </a:p>
          <a:p>
            <a:endParaRPr lang="sv-SE" sz="280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01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5"/>
    </mc:Choice>
    <mc:Fallback xmlns="">
      <p:transition spd="slow" advTm="3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1" dirty="0">
                <a:latin typeface="+mn-lt"/>
              </a:rPr>
              <a:t>Innehåll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r>
              <a:rPr lang="sv-SE" sz="3600" dirty="0"/>
              <a:t>Kort om </a:t>
            </a:r>
            <a:r>
              <a:rPr lang="sv-SE" sz="3600" dirty="0" smtClean="0"/>
              <a:t>landskapsandelssystemet</a:t>
            </a:r>
            <a:br>
              <a:rPr lang="sv-SE" sz="3600" dirty="0" smtClean="0"/>
            </a:br>
            <a:endParaRPr lang="sv-SE" sz="3600" dirty="0"/>
          </a:p>
          <a:p>
            <a:r>
              <a:rPr lang="sv-SE" sz="3600" dirty="0"/>
              <a:t>Ekonomiskt utfall enligt olika </a:t>
            </a:r>
            <a:r>
              <a:rPr lang="sv-SE" sz="3600" dirty="0" smtClean="0"/>
              <a:t>nyckeltal</a:t>
            </a:r>
            <a:endParaRPr lang="sv-SE" sz="3600" dirty="0"/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9"/>
    </mc:Choice>
    <mc:Fallback xmlns="">
      <p:transition spd="slow" advTm="9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FI" sz="4400" b="1" dirty="0">
                <a:latin typeface="+mn-lt"/>
              </a:rPr>
              <a:t>Landskapsandelssystemet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"/>
    </mc:Choice>
    <mc:Fallback xmlns="">
      <p:transition spd="slow" advTm="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4000" dirty="0" smtClean="0"/>
              <a:t>Styr- och projektgrupper</a:t>
            </a:r>
            <a:endParaRPr lang="sv-FI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Styrgrupp</a:t>
            </a:r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: </a:t>
            </a:r>
          </a:p>
          <a:p>
            <a:pPr lvl="1"/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Mats </a:t>
            </a:r>
            <a:r>
              <a:rPr lang="sv-SE" sz="2800" dirty="0" err="1" smtClean="0">
                <a:latin typeface="Calibri" panose="020F0502020204030204" pitchFamily="34" charset="0"/>
                <a:cs typeface="Arial" pitchFamily="34" charset="0"/>
              </a:rPr>
              <a:t>Perämaa</a:t>
            </a:r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, ordf.</a:t>
            </a:r>
          </a:p>
          <a:p>
            <a:pPr lvl="1"/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Conny </a:t>
            </a:r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Nyholm, LR</a:t>
            </a:r>
          </a:p>
          <a:p>
            <a:pPr lvl="1"/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Runa Tufvesson, LR</a:t>
            </a:r>
          </a:p>
          <a:p>
            <a:pPr lvl="1"/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Emma Dahlén, MH</a:t>
            </a:r>
          </a:p>
          <a:p>
            <a:pPr lvl="1"/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Magnus Sandberg, ÅKF</a:t>
            </a:r>
          </a:p>
          <a:p>
            <a:endParaRPr lang="sv-FI" sz="280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>
          <a:xfrm>
            <a:off x="5666014" y="1314125"/>
            <a:ext cx="6286499" cy="37857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Projektgrupp:</a:t>
            </a:r>
          </a:p>
          <a:p>
            <a:pPr lvl="1"/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Projektledare Robert </a:t>
            </a:r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Lönnqvist, </a:t>
            </a:r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LR</a:t>
            </a:r>
            <a:endParaRPr lang="sv-SE" sz="2800" dirty="0">
              <a:latin typeface="Calibri" panose="020F0502020204030204" pitchFamily="34" charset="0"/>
              <a:cs typeface="Arial" pitchFamily="34" charset="0"/>
            </a:endParaRPr>
          </a:p>
          <a:p>
            <a:pPr lvl="1"/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Katarina Fellman, direktör </a:t>
            </a:r>
            <a:r>
              <a:rPr lang="sv-SE" sz="2800" dirty="0" err="1" smtClean="0">
                <a:latin typeface="Calibri" panose="020F0502020204030204" pitchFamily="34" charset="0"/>
                <a:cs typeface="Arial" pitchFamily="34" charset="0"/>
              </a:rPr>
              <a:t>Åsub</a:t>
            </a:r>
            <a:endParaRPr lang="sv-SE" sz="2800" dirty="0">
              <a:latin typeface="Calibri" panose="020F0502020204030204" pitchFamily="34" charset="0"/>
              <a:cs typeface="Arial" pitchFamily="34" charset="0"/>
            </a:endParaRPr>
          </a:p>
          <a:p>
            <a:pPr lvl="1"/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Robert Lindfors, konsult</a:t>
            </a:r>
          </a:p>
          <a:p>
            <a:pPr lvl="1"/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Robert Lindblom, budgetberedare LR</a:t>
            </a:r>
          </a:p>
          <a:p>
            <a:pPr marL="0" indent="0">
              <a:buNone/>
            </a:pPr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/>
            </a:r>
            <a:b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</a:br>
            <a:r>
              <a:rPr lang="sv-SE" sz="2800" dirty="0" smtClean="0">
                <a:latin typeface="Calibri" panose="020F0502020204030204" pitchFamily="34" charset="0"/>
                <a:cs typeface="Arial" pitchFamily="34" charset="0"/>
              </a:rPr>
              <a:t>Projektgruppen har utfört utredningsarbetet och ansvarat </a:t>
            </a:r>
            <a:r>
              <a:rPr lang="sv-SE" sz="2800" dirty="0">
                <a:latin typeface="Calibri" panose="020F0502020204030204" pitchFamily="34" charset="0"/>
                <a:cs typeface="Arial" pitchFamily="34" charset="0"/>
              </a:rPr>
              <a:t>för att ta fram logiken i systemet.</a:t>
            </a:r>
          </a:p>
          <a:p>
            <a:pPr lvl="1"/>
            <a:endParaRPr lang="sv-SE" sz="2800" dirty="0">
              <a:latin typeface="Calibri" panose="020F0502020204030204" pitchFamily="34" charset="0"/>
              <a:cs typeface="Arial" pitchFamily="34" charset="0"/>
            </a:endParaRPr>
          </a:p>
          <a:p>
            <a:endParaRPr lang="sv-FI" sz="2800" dirty="0"/>
          </a:p>
        </p:txBody>
      </p:sp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4"/>
    </mc:Choice>
    <mc:Fallback xmlns="">
      <p:transition spd="slow" advTm="4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1" dirty="0" smtClean="0">
                <a:latin typeface="+mn-lt"/>
              </a:rPr>
              <a:t>Syftet med landskapsandelarna</a:t>
            </a:r>
            <a:endParaRPr lang="sv-SE" sz="4000" b="1" dirty="0">
              <a:latin typeface="+mn-lt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sv-SE" sz="2800" dirty="0"/>
              <a:t>Skapar ekonomiska förutsättningar för kommunerna att producera </a:t>
            </a:r>
            <a:r>
              <a:rPr lang="sv-SE" sz="2800" dirty="0" smtClean="0"/>
              <a:t>välfärd.</a:t>
            </a:r>
            <a:br>
              <a:rPr lang="sv-SE" sz="2800" dirty="0" smtClean="0"/>
            </a:br>
            <a:endParaRPr lang="sv-SE" sz="2800" dirty="0"/>
          </a:p>
          <a:p>
            <a:r>
              <a:rPr lang="sv-SE" sz="2800" dirty="0"/>
              <a:t>Utjämningssystem - utjämnar </a:t>
            </a:r>
            <a:r>
              <a:rPr lang="sv-SE" sz="2800" dirty="0" smtClean="0"/>
              <a:t>opåverkbara skillnader mellan kommunerna. </a:t>
            </a:r>
            <a:br>
              <a:rPr lang="sv-SE" sz="2800" dirty="0" smtClean="0"/>
            </a:br>
            <a:endParaRPr lang="sv-SE" sz="2800" dirty="0" smtClean="0"/>
          </a:p>
          <a:p>
            <a:r>
              <a:rPr lang="sv-SE" sz="2800" dirty="0" smtClean="0"/>
              <a:t>Till opåverkbara skillnader räknas inkomster</a:t>
            </a:r>
            <a:r>
              <a:rPr lang="sv-SE" sz="2800" dirty="0"/>
              <a:t>, demografi, lägre elevunderlag i skola samt </a:t>
            </a:r>
            <a:r>
              <a:rPr lang="sv-SE" sz="2800" dirty="0" smtClean="0"/>
              <a:t>opåverkbara </a:t>
            </a:r>
            <a:r>
              <a:rPr lang="sv-SE" sz="2800" dirty="0"/>
              <a:t>omständigheter (KST-områden)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44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1"/>
    </mc:Choice>
    <mc:Fallback xmlns="">
      <p:transition spd="slow" advTm="3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sv-SE" sz="4000" b="1" dirty="0">
                <a:latin typeface="+mn-lt"/>
              </a:rPr>
              <a:t>Vad vill vi uppnå?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v-SE" sz="2800" dirty="0"/>
              <a:t>En parlamentarisk referensgrupp har tagit fram övergripande effektmål.</a:t>
            </a:r>
          </a:p>
          <a:p>
            <a:pPr marL="0" indent="0">
              <a:buNone/>
            </a:pPr>
            <a:endParaRPr lang="sv-SE" sz="1800" dirty="0">
              <a:latin typeface="Calibri" panose="020F050202020403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sv-FI" sz="2800" dirty="0"/>
              <a:t>Landskapsandelssystemet ska</a:t>
            </a:r>
          </a:p>
          <a:p>
            <a:pPr marL="457200" indent="-457200">
              <a:buFont typeface="+mj-lt"/>
              <a:buAutoNum type="arabicPeriod"/>
            </a:pPr>
            <a:r>
              <a:rPr lang="sv-FI" sz="2800" dirty="0"/>
              <a:t>ge kommunerna möjlighet att tillhandahålla lagstadgad basservice </a:t>
            </a:r>
          </a:p>
          <a:p>
            <a:pPr marL="457200" indent="-457200">
              <a:buFont typeface="+mj-lt"/>
              <a:buAutoNum type="arabicPeriod"/>
            </a:pPr>
            <a:r>
              <a:rPr lang="sv-FI" sz="2800" dirty="0"/>
              <a:t>vara enkelt och förutsägbart </a:t>
            </a:r>
          </a:p>
          <a:p>
            <a:pPr marL="457200" indent="-457200">
              <a:buFont typeface="+mj-lt"/>
              <a:buAutoNum type="arabicPeriod"/>
            </a:pPr>
            <a:r>
              <a:rPr lang="sv-FI" sz="2800" dirty="0"/>
              <a:t>gynna hållbar tillväxt</a:t>
            </a:r>
          </a:p>
          <a:p>
            <a:pPr marL="457200" indent="-457200">
              <a:buFont typeface="+mj-lt"/>
              <a:buAutoNum type="arabicPeriod"/>
            </a:pPr>
            <a:r>
              <a:rPr lang="sv-FI" sz="2800" dirty="0"/>
              <a:t>främja samarbete och samgång.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0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3"/>
    </mc:Choice>
    <mc:Fallback xmlns="">
      <p:transition spd="slow" advTm="2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Hur uppnår vi effektmålen?</a:t>
            </a:r>
            <a:endParaRPr lang="sv-FI" sz="40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z="1200" smtClean="0">
                <a:latin typeface="+mn-lt"/>
              </a:rPr>
              <a:pPr/>
              <a:t>7</a:t>
            </a:fld>
            <a:endParaRPr lang="en-US" sz="1200" dirty="0">
              <a:latin typeface="+mn-lt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sv-FI" sz="2800" dirty="0"/>
              <a:t>Effektmålen nås genom </a:t>
            </a:r>
          </a:p>
          <a:p>
            <a:r>
              <a:rPr lang="sv-FI" sz="2800" dirty="0"/>
              <a:t>skattekomplettering</a:t>
            </a:r>
          </a:p>
          <a:p>
            <a:r>
              <a:rPr lang="sv-FI" sz="2800" dirty="0"/>
              <a:t>kostnadsutjämning</a:t>
            </a:r>
          </a:p>
          <a:p>
            <a:r>
              <a:rPr lang="sv-FI" sz="2800" dirty="0"/>
              <a:t>en steglös modell </a:t>
            </a:r>
          </a:p>
          <a:p>
            <a:r>
              <a:rPr lang="sv-FI" sz="2800" dirty="0"/>
              <a:t>ett fåtal parametrar som styr fördelningen</a:t>
            </a:r>
            <a:r>
              <a:rPr lang="sv-SE" sz="2800" dirty="0"/>
              <a:t>.</a:t>
            </a:r>
            <a:endParaRPr lang="sv-FI" sz="2800" dirty="0"/>
          </a:p>
          <a:p>
            <a:endParaRPr lang="sv-SE" sz="2800" dirty="0"/>
          </a:p>
          <a:p>
            <a:pPr marL="0" indent="0">
              <a:buNone/>
            </a:pPr>
            <a:r>
              <a:rPr lang="sv-SE" sz="2800" dirty="0"/>
              <a:t>Resultatet blir ett system som är bättre anpassat för verkligheten </a:t>
            </a:r>
            <a:r>
              <a:rPr lang="sv-SE" sz="2800" dirty="0" smtClean="0"/>
              <a:t>än nuvarande </a:t>
            </a:r>
            <a:r>
              <a:rPr lang="sv-SE" sz="2800" dirty="0"/>
              <a:t>system.</a:t>
            </a:r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2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79"/>
    </mc:Choice>
    <mc:Fallback xmlns="">
      <p:transition spd="slow" advTm="14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Sex centrala delar bygger upp systemet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 anchor="ctr">
            <a:normAutofit/>
          </a:bodyPr>
          <a:lstStyle/>
          <a:p>
            <a:pPr marL="777240" lvl="1" indent="-457200">
              <a:buFont typeface="+mj-lt"/>
              <a:buAutoNum type="arabicPeriod"/>
            </a:pPr>
            <a:r>
              <a:rPr lang="sv-SE" sz="2800" dirty="0">
                <a:cs typeface="Arial" pitchFamily="34" charset="0"/>
              </a:rPr>
              <a:t>S</a:t>
            </a:r>
            <a:r>
              <a:rPr lang="sv-SE" sz="2800" dirty="0" smtClean="0">
                <a:cs typeface="Arial" pitchFamily="34" charset="0"/>
              </a:rPr>
              <a:t>kattekomplettering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sz="2800" dirty="0" smtClean="0">
                <a:cs typeface="Arial" pitchFamily="34" charset="0"/>
              </a:rPr>
              <a:t>Kalkylerad LS-andel socialvård  och grundskola 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sz="2800" dirty="0">
                <a:cs typeface="Arial" pitchFamily="34" charset="0"/>
              </a:rPr>
              <a:t>K</a:t>
            </a:r>
            <a:r>
              <a:rPr lang="sv-SE" sz="2800" dirty="0" smtClean="0">
                <a:cs typeface="Arial" pitchFamily="34" charset="0"/>
              </a:rPr>
              <a:t>ostnadsutjämning specialområden (KST-områden) 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sz="2800" dirty="0" smtClean="0">
                <a:cs typeface="Arial" pitchFamily="34" charset="0"/>
              </a:rPr>
              <a:t>Skärgårdstillägg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sz="2800" dirty="0">
                <a:cs typeface="Arial" pitchFamily="34" charset="0"/>
              </a:rPr>
              <a:t>F</a:t>
            </a:r>
            <a:r>
              <a:rPr lang="sv-SE" sz="2800" dirty="0" smtClean="0">
                <a:cs typeface="Arial" pitchFamily="34" charset="0"/>
              </a:rPr>
              <a:t>rämjande av fritid och bibliotek samt </a:t>
            </a:r>
            <a:r>
              <a:rPr lang="sv-SE" sz="2800" dirty="0" err="1" smtClean="0">
                <a:cs typeface="Arial" pitchFamily="34" charset="0"/>
              </a:rPr>
              <a:t>Medis</a:t>
            </a:r>
            <a:r>
              <a:rPr lang="sv-SE" sz="2800" dirty="0" smtClean="0">
                <a:cs typeface="Arial" pitchFamily="34" charset="0"/>
              </a:rPr>
              <a:t>.</a:t>
            </a:r>
          </a:p>
          <a:p>
            <a:pPr marL="777240" lvl="1" indent="-457200">
              <a:buFont typeface="+mj-lt"/>
              <a:buAutoNum type="arabicPeriod"/>
            </a:pPr>
            <a:r>
              <a:rPr lang="sv-SE" sz="2800" dirty="0" smtClean="0">
                <a:cs typeface="Arial" pitchFamily="34" charset="0"/>
              </a:rPr>
              <a:t>Samarbetsstöd och samgångsstöd </a:t>
            </a:r>
            <a:br>
              <a:rPr lang="sv-SE" sz="2800" dirty="0" smtClean="0">
                <a:cs typeface="Arial" pitchFamily="34" charset="0"/>
              </a:rPr>
            </a:br>
            <a:r>
              <a:rPr lang="sv-SE" sz="2800" dirty="0" smtClean="0">
                <a:cs typeface="Arial" pitchFamily="34" charset="0"/>
              </a:rPr>
              <a:t>(det senare enligt kommunindelningslagen)</a:t>
            </a:r>
          </a:p>
          <a:p>
            <a:pPr marL="777240" lvl="1" indent="-457200">
              <a:buFont typeface="+mj-lt"/>
              <a:buAutoNum type="arabicPeriod"/>
            </a:pPr>
            <a:endParaRPr lang="sv-SE" sz="2800" dirty="0">
              <a:cs typeface="Arial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6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37"/>
    </mc:Choice>
    <mc:Fallback xmlns="">
      <p:transition spd="slow" advTm="12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Systemet fördelar </a:t>
            </a:r>
            <a:r>
              <a:rPr lang="sv-SE" sz="4000" dirty="0"/>
              <a:t>ca </a:t>
            </a:r>
            <a:r>
              <a:rPr lang="sv-SE" sz="4000" dirty="0" smtClean="0"/>
              <a:t>33 </a:t>
            </a:r>
            <a:r>
              <a:rPr lang="sv-SE" sz="4000" dirty="0"/>
              <a:t>miljoner år 2018</a:t>
            </a:r>
            <a:endParaRPr lang="sv-FI" sz="4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56189976"/>
              </p:ext>
            </p:extLst>
          </p:nvPr>
        </p:nvGraphicFramePr>
        <p:xfrm>
          <a:off x="2111829" y="1348947"/>
          <a:ext cx="7968342" cy="529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60"/>
    </mc:Choice>
    <mc:Fallback xmlns="">
      <p:transition spd="slow" advTm="9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6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4|2.5|4.2|2.5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26.5|12.7|28.7|2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3.2|5.4|26.5|7.2|1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2|4.3|0.6|0.6|18.1"/>
</p:tagLst>
</file>

<file path=ppt/theme/theme1.xml><?xml version="1.0" encoding="utf-8"?>
<a:theme xmlns:a="http://schemas.openxmlformats.org/drawingml/2006/main" name="Åland - ett självstyrt örike Linnea J">
  <a:themeElements>
    <a:clrScheme name="LR">
      <a:dk1>
        <a:srgbClr val="263745"/>
      </a:dk1>
      <a:lt1>
        <a:srgbClr val="FFFFFF"/>
      </a:lt1>
      <a:dk2>
        <a:srgbClr val="263745"/>
      </a:dk2>
      <a:lt2>
        <a:srgbClr val="FFFFFF"/>
      </a:lt2>
      <a:accent1>
        <a:srgbClr val="005DA6"/>
      </a:accent1>
      <a:accent2>
        <a:srgbClr val="5CBA47"/>
      </a:accent2>
      <a:accent3>
        <a:srgbClr val="0098CE"/>
      </a:accent3>
      <a:accent4>
        <a:srgbClr val="FDDA00"/>
      </a:accent4>
      <a:accent5>
        <a:srgbClr val="F78D28"/>
      </a:accent5>
      <a:accent6>
        <a:srgbClr val="EE2A37"/>
      </a:accent6>
      <a:hlink>
        <a:srgbClr val="005DA6"/>
      </a:hlink>
      <a:folHlink>
        <a:srgbClr val="005DA6"/>
      </a:folHlink>
    </a:clrScheme>
    <a:fontScheme name="Landskapsregeringen">
      <a:majorFont>
        <a:latin typeface="Metronic Slab Pro Regular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4406C1A3-0A9D-4E06-9A23-BB38E5EB6302}" vid="{9985B4FD-2754-4C0C-9BF6-5FEDAD1AA2C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1842</TotalTime>
  <Words>216</Words>
  <Application>Microsoft Office PowerPoint</Application>
  <PresentationFormat>Anpassad</PresentationFormat>
  <Paragraphs>79</Paragraphs>
  <Slides>10</Slides>
  <Notes>6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1" baseType="lpstr">
      <vt:lpstr>Åland - ett självstyrt örike Linnea J</vt:lpstr>
      <vt:lpstr>Förslag till nytt landskapsandelssystem 2018</vt:lpstr>
      <vt:lpstr>Innehåll</vt:lpstr>
      <vt:lpstr>Landskapsandelssystemet</vt:lpstr>
      <vt:lpstr>Styr- och projektgrupper</vt:lpstr>
      <vt:lpstr>Syftet med landskapsandelarna</vt:lpstr>
      <vt:lpstr>Vad vill vi uppnå?</vt:lpstr>
      <vt:lpstr>Hur uppnår vi effektmålen?</vt:lpstr>
      <vt:lpstr>Sex centrala delar bygger upp systemet</vt:lpstr>
      <vt:lpstr>Systemet fördelar ca 33 miljoner år 2018</vt:lpstr>
      <vt:lpstr>Övergångssystemet</vt:lpstr>
    </vt:vector>
  </TitlesOfParts>
  <Company>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Landskapets ekonomiska situation</dc:title>
  <dc:creator>Björn Häggblom</dc:creator>
  <cp:lastModifiedBy>Theresia Sjöberg</cp:lastModifiedBy>
  <cp:revision>103</cp:revision>
  <cp:lastPrinted>2015-10-29T10:02:22Z</cp:lastPrinted>
  <dcterms:created xsi:type="dcterms:W3CDTF">2015-09-29T13:04:41Z</dcterms:created>
  <dcterms:modified xsi:type="dcterms:W3CDTF">2016-12-07T11:38:36Z</dcterms:modified>
</cp:coreProperties>
</file>