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91" r:id="rId2"/>
    <p:sldId id="394" r:id="rId3"/>
    <p:sldId id="395" r:id="rId4"/>
    <p:sldId id="392" r:id="rId5"/>
    <p:sldId id="396" r:id="rId6"/>
    <p:sldId id="393" r:id="rId7"/>
    <p:sldId id="382" r:id="rId8"/>
  </p:sldIdLst>
  <p:sldSz cx="12192000" cy="6858000"/>
  <p:notesSz cx="6669088" cy="9885363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A"/>
    <a:srgbClr val="FFDD00"/>
    <a:srgbClr val="A9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14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r">
              <a:defRPr sz="1200"/>
            </a:lvl1pPr>
          </a:lstStyle>
          <a:p>
            <a:fld id="{B7CDD4B0-F42A-4F0D-B9B3-1F3B749DCC24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7607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r">
              <a:defRPr sz="1200"/>
            </a:lvl1pPr>
          </a:lstStyle>
          <a:p>
            <a:fld id="{B932F624-9985-4515-9742-3B892204F826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56004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8C84-B22B-4FCC-8C03-58CE57266B52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9688" y="741363"/>
            <a:ext cx="6589712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750" y="4695825"/>
            <a:ext cx="5335588" cy="4448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825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5C67B-B760-4D8B-8FCE-D0E356975864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3622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79500" y="1038749"/>
            <a:ext cx="11083764" cy="2387600"/>
          </a:xfrm>
        </p:spPr>
        <p:txBody>
          <a:bodyPr anchor="b">
            <a:normAutofit/>
          </a:bodyPr>
          <a:lstStyle>
            <a:lvl1pPr algn="l">
              <a:defRPr sz="6000">
                <a:latin typeface="+mj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79500" y="3426348"/>
            <a:ext cx="1108376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FI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40155" y="6207060"/>
            <a:ext cx="4113244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920065" y="6207060"/>
            <a:ext cx="2743199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56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5"/>
            <a:ext cx="5225143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1314125"/>
            <a:ext cx="543974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3275045"/>
            <a:ext cx="5225143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3275045"/>
            <a:ext cx="5439747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560388" y="1371600"/>
            <a:ext cx="11093450" cy="166084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492547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6"/>
            <a:ext cx="1109409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FI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2195-A9FB-443F-9936-5C686568B114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7FB5-8B32-4127-92A3-349CCD9BDAFD}" type="slidenum">
              <a:rPr lang="sv-FI" smtClean="0"/>
              <a:t>‹#›</a:t>
            </a:fld>
            <a:endParaRPr lang="sv-FI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FI" smtClean="0"/>
              <a:t>27/10/2015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FI" smtClean="0"/>
              <a:t>Konfidentiella uppgifter – endast för styrgrupp  </a:t>
            </a:r>
            <a:endParaRPr lang="sv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C8B9-C747-499C-9BA9-5B8B10EC62CB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515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5" r:id="rId4"/>
    <p:sldLayoutId id="2147483657" r:id="rId5"/>
    <p:sldLayoutId id="2147483659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FI" sz="4400" b="1" dirty="0" smtClean="0">
                <a:latin typeface="+mn-lt"/>
              </a:rPr>
              <a:t>jämförelser  AV NYCKELTAL</a:t>
            </a:r>
            <a:r>
              <a:rPr lang="sv-FI" sz="2800" b="1" dirty="0" smtClean="0"/>
              <a:t> </a:t>
            </a:r>
            <a:endParaRPr lang="sv-FI" sz="1400" dirty="0">
              <a:latin typeface="+mn-lt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16000" y="4392386"/>
            <a:ext cx="9144000" cy="147501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>
                <a:cs typeface="Arial" pitchFamily="34" charset="0"/>
              </a:rPr>
              <a:t>LS-andelarnas andel av kommunernas intäkter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cs typeface="Arial" pitchFamily="34" charset="0"/>
              </a:rPr>
              <a:t>Kommunernas egenandelar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cs typeface="Arial" pitchFamily="34" charset="0"/>
              </a:rPr>
              <a:t>Överföringarna från LR till kommunerna</a:t>
            </a:r>
          </a:p>
          <a:p>
            <a:endParaRPr lang="sv-FI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7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3296"/>
    </mc:Choice>
    <mc:Fallback xmlns="">
      <p:transition spd="slow" advTm="3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719403" y="603270"/>
            <a:ext cx="2784309" cy="4392488"/>
          </a:xfrm>
        </p:spPr>
        <p:txBody>
          <a:bodyPr anchor="t">
            <a:normAutofit/>
          </a:bodyPr>
          <a:lstStyle/>
          <a:p>
            <a:r>
              <a:rPr lang="sv-SE" sz="2400" dirty="0" smtClean="0">
                <a:latin typeface="+mn-lt"/>
                <a:ea typeface="+mn-ea"/>
                <a:cs typeface="Arial" pitchFamily="34" charset="0"/>
              </a:rPr>
              <a:t>Överföringarna från LR till kommunerna</a:t>
            </a:r>
            <a:r>
              <a:rPr lang="sv-SE" sz="1400" dirty="0">
                <a:latin typeface="Cambria" panose="02040503050406030204" pitchFamily="18" charset="0"/>
              </a:rPr>
              <a:t/>
            </a:r>
            <a:br>
              <a:rPr lang="sv-SE" sz="1400" dirty="0">
                <a:latin typeface="Cambria" panose="02040503050406030204" pitchFamily="18" charset="0"/>
              </a:rPr>
            </a:br>
            <a:r>
              <a:rPr lang="sv-SE" sz="1800" dirty="0"/>
              <a:t/>
            </a:r>
            <a:br>
              <a:rPr lang="sv-SE" sz="1800" dirty="0"/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Reellt utfall 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i 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>medeltal för 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2013-2015 för 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>nya systemet jämfört med nuvarande system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.</a:t>
            </a:r>
            <a:br>
              <a:rPr lang="sv-SE" sz="1800" dirty="0" smtClean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Jämförelsen är inklusive besparingen.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endParaRPr lang="sv-SE" sz="1800" dirty="0"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30552"/>
              </p:ext>
            </p:extLst>
          </p:nvPr>
        </p:nvGraphicFramePr>
        <p:xfrm>
          <a:off x="5472581" y="603270"/>
          <a:ext cx="2916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/>
                <a:gridCol w="1458000"/>
              </a:tblGrid>
              <a:tr h="535087">
                <a:tc>
                  <a:txBody>
                    <a:bodyPr/>
                    <a:lstStyle/>
                    <a:p>
                      <a:endParaRPr lang="sv-FI" sz="1400" dirty="0">
                        <a:latin typeface="+mj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Nytt </a:t>
                      </a:r>
                      <a:r>
                        <a:rPr lang="sv-FI" sz="1400" dirty="0" smtClean="0"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system,</a:t>
                      </a:r>
                    </a:p>
                    <a:p>
                      <a:r>
                        <a:rPr lang="sv-FI" sz="1400" dirty="0" smtClean="0"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euro</a:t>
                      </a:r>
                      <a:endParaRPr lang="sv-FI" sz="1400" dirty="0"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Brändö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1 159 261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Eckerö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1 997 721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Finström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3 822 262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Föglö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1 335 405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Geta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1 526 295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Hammarland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2 650 222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Jomala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4 455 245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Kumlinge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833 964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Kökar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697 247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Lemland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2 426 682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Lumparland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671 332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Saltvik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2 350 821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Sottunga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225 750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Sund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2 145 043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Vårdö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1 310 426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Mariehamn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5 711 847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ÅLAND TOTALT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33 319 523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130953"/>
              </p:ext>
            </p:extLst>
          </p:nvPr>
        </p:nvGraphicFramePr>
        <p:xfrm>
          <a:off x="8493484" y="603270"/>
          <a:ext cx="13068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800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baseline="0" dirty="0" smtClean="0">
                          <a:latin typeface="Calibri" panose="020F0502020204030204" pitchFamily="34" charset="0"/>
                        </a:rPr>
                        <a:t>Nytt system,</a:t>
                      </a:r>
                      <a:br>
                        <a:rPr lang="sv-FI" sz="1400" baseline="0" dirty="0" smtClean="0">
                          <a:latin typeface="Calibri" panose="020F0502020204030204" pitchFamily="34" charset="0"/>
                        </a:rPr>
                      </a:br>
                      <a:r>
                        <a:rPr lang="sv-FI" sz="1400" baseline="0" dirty="0" smtClean="0">
                          <a:latin typeface="Calibri" panose="020F0502020204030204" pitchFamily="34" charset="0"/>
                        </a:rPr>
                        <a:t>euro/inv.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2 441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2 110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1 517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2 335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3 053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1 721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2 527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2 778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1 260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1 626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1 297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2 257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2 085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3 026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1 162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64624"/>
              </p:ext>
            </p:extLst>
          </p:nvPr>
        </p:nvGraphicFramePr>
        <p:xfrm>
          <a:off x="9899898" y="603270"/>
          <a:ext cx="13068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800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Skillnad </a:t>
                      </a:r>
                      <a:br>
                        <a:rPr lang="sv-FI" sz="1400" dirty="0" smtClean="0">
                          <a:latin typeface="Calibri" panose="020F0502020204030204" pitchFamily="34" charset="0"/>
                        </a:rPr>
                      </a:br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euro/inv. </a:t>
                      </a:r>
                      <a:endParaRPr lang="sv-FI" sz="1400" u="sng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-409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sp>
        <p:nvSpPr>
          <p:cNvPr id="10" name="Rubrik 1"/>
          <p:cNvSpPr txBox="1">
            <a:spLocks/>
          </p:cNvSpPr>
          <p:nvPr/>
        </p:nvSpPr>
        <p:spPr>
          <a:xfrm>
            <a:off x="815413" y="8620"/>
            <a:ext cx="6144683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sv-SE" sz="2000" dirty="0">
              <a:latin typeface="Cambria" panose="02040503050406030204" pitchFamily="18" charset="0"/>
            </a:endParaRPr>
          </a:p>
        </p:txBody>
      </p:sp>
      <p:sp>
        <p:nvSpPr>
          <p:cNvPr id="11" name="Rubrik 1"/>
          <p:cNvSpPr txBox="1">
            <a:spLocks/>
          </p:cNvSpPr>
          <p:nvPr/>
        </p:nvSpPr>
        <p:spPr>
          <a:xfrm>
            <a:off x="719403" y="6502323"/>
            <a:ext cx="5007728" cy="360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100" dirty="0" smtClean="0">
                <a:latin typeface="Calibri" panose="020F0502020204030204" pitchFamily="34" charset="0"/>
              </a:rPr>
              <a:t>Full effekt av systemet, provår medel 2013-2015. </a:t>
            </a: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9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97"/>
    </mc:Choice>
    <mc:Fallback xmlns="">
      <p:transition spd="slow" advTm="113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719403" y="604517"/>
            <a:ext cx="3456384" cy="4392488"/>
          </a:xfrm>
        </p:spPr>
        <p:txBody>
          <a:bodyPr anchor="t">
            <a:normAutofit/>
          </a:bodyPr>
          <a:lstStyle/>
          <a:p>
            <a:r>
              <a:rPr lang="sv-FI" sz="2400" dirty="0">
                <a:latin typeface="+mn-lt"/>
                <a:ea typeface="+mn-ea"/>
                <a:cs typeface="Arial" pitchFamily="34" charset="0"/>
              </a:rPr>
              <a:t>LS-andelarnas andel av kommunernas intäkter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Kommunernas totala intäkter inkluderar 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LS-andelar 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>och 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skatteintäkter.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FI" sz="1800" dirty="0" smtClean="0">
                <a:latin typeface="+mn-lt"/>
                <a:ea typeface="+mn-ea"/>
                <a:cs typeface="Arial" pitchFamily="34" charset="0"/>
              </a:rPr>
              <a:t>Både nya systemet och det gamla är satta till samma nivå. Detta </a:t>
            </a:r>
            <a:r>
              <a:rPr lang="sv-FI" sz="1800" dirty="0">
                <a:latin typeface="+mn-lt"/>
                <a:ea typeface="+mn-ea"/>
                <a:cs typeface="Arial" pitchFamily="34" charset="0"/>
              </a:rPr>
              <a:t>för att </a:t>
            </a:r>
            <a:r>
              <a:rPr lang="sv-FI" sz="1800" dirty="0" smtClean="0">
                <a:latin typeface="+mn-lt"/>
                <a:ea typeface="+mn-ea"/>
                <a:cs typeface="Arial" pitchFamily="34" charset="0"/>
              </a:rPr>
              <a:t>visa skillnaden mellan systemen, </a:t>
            </a:r>
            <a:r>
              <a:rPr lang="sv-FI" sz="1800" dirty="0">
                <a:latin typeface="+mn-lt"/>
                <a:ea typeface="+mn-ea"/>
                <a:cs typeface="Arial" pitchFamily="34" charset="0"/>
              </a:rPr>
              <a:t>inte </a:t>
            </a:r>
            <a:r>
              <a:rPr lang="sv-FI" sz="1800" dirty="0" smtClean="0">
                <a:latin typeface="+mn-lt"/>
                <a:ea typeface="+mn-ea"/>
                <a:cs typeface="Arial" pitchFamily="34" charset="0"/>
              </a:rPr>
              <a:t>besparingen!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endParaRPr lang="sv-SE" sz="1800" dirty="0"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843604"/>
              </p:ext>
            </p:extLst>
          </p:nvPr>
        </p:nvGraphicFramePr>
        <p:xfrm>
          <a:off x="5173708" y="604517"/>
          <a:ext cx="2916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/>
                <a:gridCol w="1458000"/>
              </a:tblGrid>
              <a:tr h="535087">
                <a:tc>
                  <a:txBody>
                    <a:bodyPr/>
                    <a:lstStyle/>
                    <a:p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FI" sz="1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Nytt system, %</a:t>
                      </a:r>
                      <a:endParaRPr lang="sv-FI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Brändö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Eckerö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Finström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Föglö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Geta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Hammarland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Jomala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Kumlinge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Kökar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Lemland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Lumparland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Saltvik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Sottunga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Sund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Vårdö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Mariehamn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ÅLAND TOTALT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24 %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790614"/>
              </p:ext>
            </p:extLst>
          </p:nvPr>
        </p:nvGraphicFramePr>
        <p:xfrm>
          <a:off x="8198468" y="604517"/>
          <a:ext cx="1458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/>
              </a:tblGrid>
              <a:tr h="5350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FI" sz="1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Nuvarande system, %</a:t>
                      </a:r>
                      <a:endParaRPr lang="sv-FI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24 %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248489"/>
              </p:ext>
            </p:extLst>
          </p:nvPr>
        </p:nvGraphicFramePr>
        <p:xfrm>
          <a:off x="9753600" y="604517"/>
          <a:ext cx="1457093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093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Skillnad, procentenheter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-3,6 %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0,0 %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sp>
        <p:nvSpPr>
          <p:cNvPr id="11" name="Rubrik 1"/>
          <p:cNvSpPr txBox="1">
            <a:spLocks/>
          </p:cNvSpPr>
          <p:nvPr/>
        </p:nvSpPr>
        <p:spPr>
          <a:xfrm>
            <a:off x="719403" y="6497960"/>
            <a:ext cx="5007728" cy="360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100" dirty="0" smtClean="0">
                <a:latin typeface="Calibri" panose="020F0502020204030204" pitchFamily="34" charset="0"/>
              </a:rPr>
              <a:t>Full effekt av systemet, provår medel 2013-2015. </a:t>
            </a: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9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8"/>
    </mc:Choice>
    <mc:Fallback xmlns="">
      <p:transition spd="slow" advTm="9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710694" y="604517"/>
            <a:ext cx="3456384" cy="4392488"/>
          </a:xfrm>
        </p:spPr>
        <p:txBody>
          <a:bodyPr anchor="t">
            <a:normAutofit/>
          </a:bodyPr>
          <a:lstStyle/>
          <a:p>
            <a:r>
              <a:rPr lang="sv-FI" sz="2400" dirty="0">
                <a:latin typeface="+mn-lt"/>
                <a:ea typeface="+mn-ea"/>
                <a:cs typeface="Arial" pitchFamily="34" charset="0"/>
              </a:rPr>
              <a:t>LS-andelarnas andel av kommunernas intäkter</a:t>
            </a:r>
            <a:r>
              <a:rPr lang="sv-SE" sz="24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2400" dirty="0">
                <a:latin typeface="+mn-lt"/>
                <a:ea typeface="+mn-ea"/>
                <a:cs typeface="Arial" pitchFamily="34" charset="0"/>
              </a:rPr>
            </a:br>
            <a:r>
              <a:rPr lang="sv-SE" sz="24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24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Kommunernas intäkter inkluderar 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LS-andelar 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>och 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skatteintäkter.</a:t>
            </a:r>
            <a:br>
              <a:rPr lang="sv-SE" sz="1800" dirty="0" smtClean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Jämförelsen är inklusive besparingen.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endParaRPr lang="sv-SE" sz="1800" dirty="0"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691959"/>
              </p:ext>
            </p:extLst>
          </p:nvPr>
        </p:nvGraphicFramePr>
        <p:xfrm>
          <a:off x="5182417" y="604517"/>
          <a:ext cx="2916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/>
                <a:gridCol w="1458000"/>
              </a:tblGrid>
              <a:tr h="535087">
                <a:tc>
                  <a:txBody>
                    <a:bodyPr/>
                    <a:lstStyle/>
                    <a:p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Nytt system, %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Brändö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Eckerö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Finström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Föglö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Geta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Hammarland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Jomala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Kumlinge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Kökar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Lemland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Lumparland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Saltvik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Sottunga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Sund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Vårdö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Mariehamn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ÅLAND TOTALT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24 %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8017"/>
              </p:ext>
            </p:extLst>
          </p:nvPr>
        </p:nvGraphicFramePr>
        <p:xfrm>
          <a:off x="8198468" y="604517"/>
          <a:ext cx="1458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baseline="0" dirty="0" smtClean="0">
                          <a:latin typeface="Calibri" panose="020F0502020204030204" pitchFamily="34" charset="0"/>
                        </a:rPr>
                        <a:t>Nuvarande system, %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11 %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25 %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07057"/>
              </p:ext>
            </p:extLst>
          </p:nvPr>
        </p:nvGraphicFramePr>
        <p:xfrm>
          <a:off x="9752268" y="604517"/>
          <a:ext cx="1458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Skillnad, procentenheter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-2,5 %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-4,0 %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-3,3 %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-0,5 %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-2,6 %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-4,1 %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-3,6 %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-1,8 %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-0,2 %</a:t>
                      </a:r>
                    </a:p>
                  </a:txBody>
                  <a:tcPr marL="8467" marR="8467" marT="6350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-0,4 %</a:t>
                      </a:r>
                    </a:p>
                  </a:txBody>
                  <a:tcPr marL="8467" marR="8467" marT="6350" marB="0" anchor="b"/>
                </a:tc>
              </a:tr>
            </a:tbl>
          </a:graphicData>
        </a:graphic>
      </p:graphicFrame>
      <p:sp>
        <p:nvSpPr>
          <p:cNvPr id="10" name="Rubrik 1"/>
          <p:cNvSpPr txBox="1">
            <a:spLocks/>
          </p:cNvSpPr>
          <p:nvPr/>
        </p:nvSpPr>
        <p:spPr>
          <a:xfrm>
            <a:off x="719403" y="6502323"/>
            <a:ext cx="5007728" cy="360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100" dirty="0" smtClean="0">
                <a:latin typeface="Calibri" panose="020F0502020204030204" pitchFamily="34" charset="0"/>
              </a:rPr>
              <a:t>Full effekt av systemet, provår medel 2013-2015. </a:t>
            </a: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1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7"/>
    </mc:Choice>
    <mc:Fallback xmlns="">
      <p:transition spd="slow" advTm="3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719403" y="604517"/>
            <a:ext cx="3168352" cy="5328592"/>
          </a:xfrm>
        </p:spPr>
        <p:txBody>
          <a:bodyPr anchor="t">
            <a:normAutofit/>
          </a:bodyPr>
          <a:lstStyle/>
          <a:p>
            <a:r>
              <a:rPr lang="sv-SE" sz="2400" dirty="0">
                <a:latin typeface="+mn-lt"/>
              </a:rPr>
              <a:t>Kommunernas egenandelar</a:t>
            </a:r>
            <a:r>
              <a:rPr lang="sv-SE" sz="2400" dirty="0" smtClean="0">
                <a:latin typeface="+mn-lt"/>
              </a:rPr>
              <a:t/>
            </a:r>
            <a:br>
              <a:rPr lang="sv-SE" sz="2400" dirty="0" smtClean="0">
                <a:latin typeface="+mn-lt"/>
              </a:rPr>
            </a:br>
            <a:r>
              <a:rPr lang="sv-SE" sz="2000" dirty="0" smtClean="0">
                <a:latin typeface="+mn-lt"/>
              </a:rPr>
              <a:t/>
            </a:r>
            <a:br>
              <a:rPr lang="sv-SE" sz="2000" dirty="0" smtClean="0">
                <a:latin typeface="+mn-lt"/>
              </a:rPr>
            </a:br>
            <a:r>
              <a:rPr lang="sv-SE" sz="1800" dirty="0" smtClean="0">
                <a:latin typeface="+mn-lt"/>
              </a:rPr>
              <a:t>Egenandelarna är vad som återstår för kommunerna i </a:t>
            </a:r>
            <a:br>
              <a:rPr lang="sv-SE" sz="1800" dirty="0" smtClean="0">
                <a:latin typeface="+mn-lt"/>
              </a:rPr>
            </a:br>
            <a:r>
              <a:rPr lang="sv-SE" sz="1800" dirty="0" smtClean="0">
                <a:latin typeface="+mn-lt"/>
              </a:rPr>
              <a:t>nettodriftskostnader</a:t>
            </a:r>
            <a:br>
              <a:rPr lang="sv-SE" sz="1800" dirty="0" smtClean="0">
                <a:latin typeface="+mn-lt"/>
              </a:rPr>
            </a:br>
            <a:r>
              <a:rPr lang="sv-SE" sz="1800" dirty="0" smtClean="0">
                <a:latin typeface="+mn-lt"/>
              </a:rPr>
              <a:t>/invånare efter att </a:t>
            </a:r>
            <a:br>
              <a:rPr lang="sv-SE" sz="1800" dirty="0" smtClean="0">
                <a:latin typeface="+mn-lt"/>
              </a:rPr>
            </a:br>
            <a:r>
              <a:rPr lang="sv-SE" sz="1800" dirty="0" smtClean="0">
                <a:latin typeface="+mn-lt"/>
              </a:rPr>
              <a:t>LS-andelarna dragits av.</a:t>
            </a:r>
            <a:br>
              <a:rPr lang="sv-SE" sz="1800" dirty="0" smtClean="0">
                <a:latin typeface="+mn-lt"/>
              </a:rPr>
            </a:br>
            <a:r>
              <a:rPr lang="sv-SE" sz="1800" dirty="0" smtClean="0">
                <a:latin typeface="+mn-lt"/>
              </a:rPr>
              <a:t/>
            </a:r>
            <a:br>
              <a:rPr lang="sv-SE" sz="1800" dirty="0" smtClean="0">
                <a:latin typeface="+mn-lt"/>
              </a:rPr>
            </a:br>
            <a:r>
              <a:rPr lang="sv-FI" sz="1800" dirty="0">
                <a:cs typeface="Arial" pitchFamily="34" charset="0"/>
              </a:rPr>
              <a:t>Både nya systemet och det gamla är satta till samma nivå. Detta för att visa skillnaden mellan systemen, inte besparingen!</a:t>
            </a:r>
            <a:r>
              <a:rPr lang="sv-SE" sz="1800" dirty="0">
                <a:cs typeface="Arial" pitchFamily="34" charset="0"/>
              </a:rPr>
              <a:t/>
            </a:r>
            <a:br>
              <a:rPr lang="sv-SE" sz="1800" dirty="0">
                <a:cs typeface="Arial" pitchFamily="34" charset="0"/>
              </a:rPr>
            </a:br>
            <a:r>
              <a:rPr lang="sv-SE" sz="1800" dirty="0">
                <a:cs typeface="Arial" pitchFamily="34" charset="0"/>
              </a:rPr>
              <a:t/>
            </a:r>
            <a:br>
              <a:rPr lang="sv-SE" sz="1800" dirty="0">
                <a:cs typeface="Arial" pitchFamily="34" charset="0"/>
              </a:rPr>
            </a:br>
            <a:endParaRPr lang="sv-SE" sz="1800" dirty="0">
              <a:latin typeface="+mn-lt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086228"/>
              </p:ext>
            </p:extLst>
          </p:nvPr>
        </p:nvGraphicFramePr>
        <p:xfrm>
          <a:off x="4820888" y="604517"/>
          <a:ext cx="3090181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181"/>
                <a:gridCol w="1458000"/>
              </a:tblGrid>
              <a:tr h="535087">
                <a:tc>
                  <a:txBody>
                    <a:bodyPr/>
                    <a:lstStyle/>
                    <a:p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Nytt system, euro/inv.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Brändö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2 768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Eckerö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3 050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Finström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2 894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Föglö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3 180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Geta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2 277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Hammarland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2 720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Jomala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3 047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Kumlinge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3 071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Kökar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3 162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Lemland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3 309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Lumparland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3 918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Saltvik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3 135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Sottunga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3 810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Sund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3 055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Vårdö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2 758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Mariehamn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3 747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ÅLAND TOTALT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3 314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343912"/>
              </p:ext>
            </p:extLst>
          </p:nvPr>
        </p:nvGraphicFramePr>
        <p:xfrm>
          <a:off x="8007050" y="604517"/>
          <a:ext cx="1800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baseline="0" dirty="0" smtClean="0">
                          <a:latin typeface="Calibri" panose="020F0502020204030204" pitchFamily="34" charset="0"/>
                        </a:rPr>
                        <a:t>Nuvarande system, euro/inv.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2 762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2 873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3 116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2 833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1 911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2 786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3 181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3 083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3 318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3 177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3 938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2 898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3 498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3 084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2 606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3 746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3 314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135022"/>
              </p:ext>
            </p:extLst>
          </p:nvPr>
        </p:nvGraphicFramePr>
        <p:xfrm>
          <a:off x="9910089" y="604517"/>
          <a:ext cx="1305033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033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Skillnad, euro/inv.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sp>
        <p:nvSpPr>
          <p:cNvPr id="11" name="Rubrik 1"/>
          <p:cNvSpPr txBox="1">
            <a:spLocks/>
          </p:cNvSpPr>
          <p:nvPr/>
        </p:nvSpPr>
        <p:spPr>
          <a:xfrm>
            <a:off x="719403" y="6502323"/>
            <a:ext cx="5007728" cy="360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100" dirty="0">
                <a:latin typeface="Calibri" panose="020F0502020204030204" pitchFamily="34" charset="0"/>
              </a:rPr>
              <a:t>Full effekt av systemet, provår medel 2013-2015 </a:t>
            </a:r>
            <a:endParaRPr lang="sv-SE" sz="1100" dirty="0" smtClean="0">
              <a:latin typeface="Calibri" panose="020F0502020204030204" pitchFamily="34" charset="0"/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4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80"/>
    </mc:Choice>
    <mc:Fallback xmlns="">
      <p:transition spd="slow" advTm="237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719403" y="604517"/>
            <a:ext cx="3168352" cy="5328592"/>
          </a:xfrm>
        </p:spPr>
        <p:txBody>
          <a:bodyPr anchor="t">
            <a:normAutofit/>
          </a:bodyPr>
          <a:lstStyle/>
          <a:p>
            <a:r>
              <a:rPr lang="sv-SE" sz="2400" dirty="0">
                <a:latin typeface="+mn-lt"/>
                <a:ea typeface="+mn-ea"/>
                <a:cs typeface="Arial" pitchFamily="34" charset="0"/>
              </a:rPr>
              <a:t>Kommunernas egenandelar</a:t>
            </a:r>
            <a:br>
              <a:rPr lang="sv-SE" sz="2400" dirty="0">
                <a:latin typeface="+mn-lt"/>
                <a:ea typeface="+mn-ea"/>
                <a:cs typeface="Arial" pitchFamily="34" charset="0"/>
              </a:rPr>
            </a:br>
            <a:r>
              <a:rPr lang="sv-SE" sz="24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24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Egenandelarna är 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vad som återstår 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för 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>kommunerna i 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nettodriftskostnader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/invånare </a:t>
            </a: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efter 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>att 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 smtClean="0">
                <a:latin typeface="+mn-lt"/>
                <a:ea typeface="+mn-ea"/>
                <a:cs typeface="Arial" pitchFamily="34" charset="0"/>
              </a:rPr>
              <a:t>LS-andelarna dragits </a:t>
            </a:r>
            <a:r>
              <a:rPr lang="sv-SE" sz="1800" dirty="0">
                <a:latin typeface="+mn-lt"/>
                <a:ea typeface="+mn-ea"/>
                <a:cs typeface="Arial" pitchFamily="34" charset="0"/>
              </a:rPr>
              <a:t>av.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r>
              <a:rPr lang="sv-SE" sz="1800" dirty="0">
                <a:latin typeface="+mn-lt"/>
                <a:ea typeface="+mn-ea"/>
                <a:cs typeface="Arial" pitchFamily="34" charset="0"/>
              </a:rPr>
              <a:t>Jämförelsen är inklusive besparingen.</a:t>
            </a:r>
            <a:br>
              <a:rPr lang="sv-SE" sz="1800" dirty="0">
                <a:latin typeface="+mn-lt"/>
                <a:ea typeface="+mn-ea"/>
                <a:cs typeface="Arial" pitchFamily="34" charset="0"/>
              </a:rPr>
            </a:br>
            <a:endParaRPr lang="sv-SE" sz="1800" dirty="0"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959076"/>
              </p:ext>
            </p:extLst>
          </p:nvPr>
        </p:nvGraphicFramePr>
        <p:xfrm>
          <a:off x="4986359" y="604517"/>
          <a:ext cx="2916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/>
                <a:gridCol w="1458000"/>
              </a:tblGrid>
              <a:tr h="535087">
                <a:tc>
                  <a:txBody>
                    <a:bodyPr/>
                    <a:lstStyle/>
                    <a:p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Nytt system, euro/inv.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Brändö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2 768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Eckerö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3 050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Finström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2 894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Föglö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3 180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Geta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2 277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Hammarland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2 720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Jomala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3 047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Kumlinge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3 071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Kökar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3 162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Lemland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3 309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Lumparland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3 918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Saltvik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3 135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Sottunga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3 810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Sund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3 055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effectLst/>
                          <a:latin typeface="Calibri" panose="020F0502020204030204" pitchFamily="34" charset="0"/>
                        </a:rPr>
                        <a:t>Vårdö</a:t>
                      </a:r>
                      <a:endParaRPr lang="sv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2 758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Mariehamn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3 747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l" fontAlgn="b"/>
                      <a:r>
                        <a:rPr lang="sv-FI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ÅLAND TOTALT</a:t>
                      </a:r>
                      <a:endParaRPr lang="sv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52" marR="8752" marT="6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3 314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87913"/>
              </p:ext>
            </p:extLst>
          </p:nvPr>
        </p:nvGraphicFramePr>
        <p:xfrm>
          <a:off x="8007050" y="604517"/>
          <a:ext cx="1800000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baseline="0" dirty="0" smtClean="0">
                          <a:latin typeface="Calibri" panose="020F0502020204030204" pitchFamily="34" charset="0"/>
                        </a:rPr>
                        <a:t>Nuvarande system, euro/inv.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2 819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3 086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2 770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1 831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2 747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3 160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3 024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3 256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3 144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3 900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2 862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3 437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3 035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2 532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3 735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3 287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996317"/>
              </p:ext>
            </p:extLst>
          </p:nvPr>
        </p:nvGraphicFramePr>
        <p:xfrm>
          <a:off x="9901380" y="604517"/>
          <a:ext cx="1305033" cy="580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033"/>
              </a:tblGrid>
              <a:tr h="535087">
                <a:tc>
                  <a:txBody>
                    <a:bodyPr/>
                    <a:lstStyle/>
                    <a:p>
                      <a:r>
                        <a:rPr lang="sv-FI" sz="1400" dirty="0" smtClean="0">
                          <a:latin typeface="Calibri" panose="020F0502020204030204" pitchFamily="34" charset="0"/>
                        </a:rPr>
                        <a:t>Skillnad, euro/inv.</a:t>
                      </a:r>
                      <a:endParaRPr lang="sv-FI" sz="1400" dirty="0">
                        <a:latin typeface="Calibri" panose="020F0502020204030204" pitchFamily="34" charset="0"/>
                      </a:endParaRPr>
                    </a:p>
                  </a:txBody>
                  <a:tcPr marL="121920" marR="121920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-231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-409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-446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-165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-373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-227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</a:t>
                      </a:r>
                    </a:p>
                  </a:txBody>
                  <a:tcPr marL="12700" marR="12700" marT="9525" marB="0" anchor="b"/>
                </a:tc>
              </a:tr>
              <a:tr h="310011">
                <a:tc>
                  <a:txBody>
                    <a:bodyPr/>
                    <a:lstStyle/>
                    <a:p>
                      <a:pPr algn="r" fontAlgn="b"/>
                      <a:r>
                        <a:rPr lang="sv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</a:t>
                      </a: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sp>
        <p:nvSpPr>
          <p:cNvPr id="11" name="Rubrik 1"/>
          <p:cNvSpPr txBox="1">
            <a:spLocks/>
          </p:cNvSpPr>
          <p:nvPr/>
        </p:nvSpPr>
        <p:spPr>
          <a:xfrm>
            <a:off x="719403" y="6502323"/>
            <a:ext cx="5007728" cy="360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100" dirty="0" smtClean="0">
                <a:latin typeface="Calibri" panose="020F0502020204030204" pitchFamily="34" charset="0"/>
              </a:rPr>
              <a:t>Full effekt av systemet, provår medel 2013-2015. </a:t>
            </a: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5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2"/>
    </mc:Choice>
    <mc:Fallback xmlns="">
      <p:transition spd="slow" advTm="1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sv-FI" dirty="0" smtClean="0"/>
              <a:t>Tack!</a:t>
            </a:r>
            <a:endParaRPr lang="sv-FI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sv-FI" dirty="0" smtClean="0"/>
              <a:t>Projektledare Robert Lönnqvist </a:t>
            </a:r>
          </a:p>
          <a:p>
            <a:r>
              <a:rPr lang="sv-FI" dirty="0"/>
              <a:t>T</a:t>
            </a:r>
            <a:r>
              <a:rPr lang="sv-FI" dirty="0" smtClean="0"/>
              <a:t>fn 25 583 eller robert.lonnqvist@regeringen.ax</a:t>
            </a:r>
            <a:endParaRPr lang="sv-FI" dirty="0"/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5"/>
    </mc:Choice>
    <mc:Fallback xmlns="">
      <p:transition spd="slow" advTm="1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4.1|4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2.9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0.4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29.7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0.8"/>
</p:tagLst>
</file>

<file path=ppt/theme/theme1.xml><?xml version="1.0" encoding="utf-8"?>
<a:theme xmlns:a="http://schemas.openxmlformats.org/drawingml/2006/main" name="Åland - ett självstyrt örike Linnea J">
  <a:themeElements>
    <a:clrScheme name="LR">
      <a:dk1>
        <a:srgbClr val="263745"/>
      </a:dk1>
      <a:lt1>
        <a:srgbClr val="FFFFFF"/>
      </a:lt1>
      <a:dk2>
        <a:srgbClr val="263745"/>
      </a:dk2>
      <a:lt2>
        <a:srgbClr val="FFFFFF"/>
      </a:lt2>
      <a:accent1>
        <a:srgbClr val="005DA6"/>
      </a:accent1>
      <a:accent2>
        <a:srgbClr val="5CBA47"/>
      </a:accent2>
      <a:accent3>
        <a:srgbClr val="0098CE"/>
      </a:accent3>
      <a:accent4>
        <a:srgbClr val="FDDA00"/>
      </a:accent4>
      <a:accent5>
        <a:srgbClr val="F78D28"/>
      </a:accent5>
      <a:accent6>
        <a:srgbClr val="EE2A37"/>
      </a:accent6>
      <a:hlink>
        <a:srgbClr val="005DA6"/>
      </a:hlink>
      <a:folHlink>
        <a:srgbClr val="005DA6"/>
      </a:folHlink>
    </a:clrScheme>
    <a:fontScheme name="Landskapsregeringen">
      <a:majorFont>
        <a:latin typeface="Metronic Slab Pro Regular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4406C1A3-0A9D-4E06-9A23-BB38E5EB6302}" vid="{9985B4FD-2754-4C0C-9BF6-5FEDAD1AA2C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R">
    <a:dk1>
      <a:srgbClr val="263745"/>
    </a:dk1>
    <a:lt1>
      <a:srgbClr val="FFFFFF"/>
    </a:lt1>
    <a:dk2>
      <a:srgbClr val="263745"/>
    </a:dk2>
    <a:lt2>
      <a:srgbClr val="FFFFFF"/>
    </a:lt2>
    <a:accent1>
      <a:srgbClr val="005DA6"/>
    </a:accent1>
    <a:accent2>
      <a:srgbClr val="5CBA47"/>
    </a:accent2>
    <a:accent3>
      <a:srgbClr val="0098CE"/>
    </a:accent3>
    <a:accent4>
      <a:srgbClr val="FDDA00"/>
    </a:accent4>
    <a:accent5>
      <a:srgbClr val="F78D28"/>
    </a:accent5>
    <a:accent6>
      <a:srgbClr val="EE2A37"/>
    </a:accent6>
    <a:hlink>
      <a:srgbClr val="005DA6"/>
    </a:hlink>
    <a:folHlink>
      <a:srgbClr val="005DA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</TotalTime>
  <Words>775</Words>
  <Application>Microsoft Office PowerPoint</Application>
  <PresentationFormat>Anpassad</PresentationFormat>
  <Paragraphs>386</Paragraphs>
  <Slides>7</Slides>
  <Notes>6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8" baseType="lpstr">
      <vt:lpstr>Åland - ett självstyrt örike Linnea J</vt:lpstr>
      <vt:lpstr>jämförelser  AV NYCKELTAL </vt:lpstr>
      <vt:lpstr>Överföringarna från LR till kommunerna  Reellt utfall i medeltal för  2013-2015 för nya systemet jämfört med nuvarande system.  Jämförelsen är inklusive besparingen.  </vt:lpstr>
      <vt:lpstr>LS-andelarnas andel av kommunernas intäkter  Kommunernas totala intäkter inkluderar LS-andelar och skatteintäkter.  Både nya systemet och det gamla är satta till samma nivå. Detta för att visa skillnaden mellan systemen, inte besparingen! </vt:lpstr>
      <vt:lpstr>LS-andelarnas andel av kommunernas intäkter  Kommunernas intäkter inkluderar LS-andelar och skatteintäkter.  Jämförelsen är inklusive besparingen.   </vt:lpstr>
      <vt:lpstr>Kommunernas egenandelar  Egenandelarna är vad som återstår för kommunerna i  nettodriftskostnader /invånare efter att  LS-andelarna dragits av.  Både nya systemet och det gamla är satta till samma nivå. Detta för att visa skillnaden mellan systemen, inte besparingen!  </vt:lpstr>
      <vt:lpstr>Kommunernas egenandelar  Egenandelarna är  vad som återstår för kommunerna i  nettodriftskostnader /invånare efter att  LS-andelarna dragits av.  Jämförelsen är inklusive besparingen. </vt:lpstr>
      <vt:lpstr>Tack!</vt:lpstr>
    </vt:vector>
  </TitlesOfParts>
  <Company>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Landskapets ekonomiska situation</dc:title>
  <dc:creator>Björn Häggblom</dc:creator>
  <cp:lastModifiedBy>Theresia Sjöberg</cp:lastModifiedBy>
  <cp:revision>103</cp:revision>
  <cp:lastPrinted>2015-10-29T10:02:22Z</cp:lastPrinted>
  <dcterms:created xsi:type="dcterms:W3CDTF">2015-09-29T13:04:41Z</dcterms:created>
  <dcterms:modified xsi:type="dcterms:W3CDTF">2016-12-07T11:39:56Z</dcterms:modified>
</cp:coreProperties>
</file>