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303" r:id="rId3"/>
    <p:sldId id="263" r:id="rId4"/>
    <p:sldId id="264" r:id="rId5"/>
    <p:sldId id="299" r:id="rId6"/>
    <p:sldId id="294" r:id="rId7"/>
    <p:sldId id="301" r:id="rId8"/>
    <p:sldId id="316" r:id="rId9"/>
    <p:sldId id="305" r:id="rId10"/>
    <p:sldId id="308" r:id="rId11"/>
    <p:sldId id="309" r:id="rId12"/>
    <p:sldId id="310" r:id="rId13"/>
    <p:sldId id="311" r:id="rId14"/>
    <p:sldId id="312" r:id="rId15"/>
    <p:sldId id="313" r:id="rId16"/>
    <p:sldId id="26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36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5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CC73705-3BB8-4878-AA65-7EDAAA71C0D3}" type="datetimeFigureOut">
              <a:rPr lang="en-GB" smtClean="0"/>
              <a:pPr/>
              <a:t>04/10/2022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60F519-1A6F-418B-B5F1-548D58A7CD0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3064" y="1615200"/>
            <a:ext cx="10952018" cy="2330690"/>
          </a:xfrm>
        </p:spPr>
        <p:txBody>
          <a:bodyPr anchor="b"/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3064" y="4083393"/>
            <a:ext cx="10952018" cy="8869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5579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73705-3BB8-4878-AA65-7EDAAA71C0D3}" type="datetimeFigureOut">
              <a:rPr lang="en-GB" smtClean="0"/>
              <a:t>04/10/2022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0F519-1A6F-418B-B5F1-548D58A7CD0B}" type="slidenum">
              <a:rPr lang="en-GB" smtClean="0"/>
              <a:t>‹#›</a:t>
            </a:fld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0" y="1749600"/>
            <a:ext cx="190800" cy="3369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7007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73705-3BB8-4878-AA65-7EDAAA71C0D3}" type="datetimeFigureOut">
              <a:rPr lang="en-GB" smtClean="0"/>
              <a:t>04/10/2022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0F519-1A6F-418B-B5F1-548D58A7CD0B}" type="slidenum">
              <a:rPr lang="en-GB" smtClean="0"/>
              <a:t>‹#›</a:t>
            </a:fld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749600"/>
            <a:ext cx="190800" cy="3369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8058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000" y="1551975"/>
            <a:ext cx="10537200" cy="2330690"/>
          </a:xfrm>
        </p:spPr>
        <p:txBody>
          <a:bodyPr anchor="b"/>
          <a:lstStyle>
            <a:lvl1pPr algn="ctr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8000" y="4020168"/>
            <a:ext cx="10537200" cy="8869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GB" dirty="0"/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DF0186F4-336C-984A-A07F-34AA96CF6B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68" y="5976183"/>
            <a:ext cx="2268000" cy="59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58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73705-3BB8-4878-AA65-7EDAAA71C0D3}" type="datetimeFigureOut">
              <a:rPr lang="en-GB" smtClean="0"/>
              <a:t>04/10/2022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0F519-1A6F-418B-B5F1-548D58A7CD0B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1747621"/>
            <a:ext cx="190800" cy="336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5636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73705-3BB8-4878-AA65-7EDAAA71C0D3}" type="datetimeFigureOut">
              <a:rPr lang="en-GB" smtClean="0"/>
              <a:t>04/10/2022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0F519-1A6F-418B-B5F1-548D58A7CD0B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0" y="1747621"/>
            <a:ext cx="190800" cy="336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505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rö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73705-3BB8-4878-AA65-7EDAAA71C0D3}" type="datetimeFigureOut">
              <a:rPr lang="en-GB" smtClean="0"/>
              <a:t>04/10/2022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0F519-1A6F-418B-B5F1-548D58A7CD0B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0" y="1747621"/>
            <a:ext cx="190800" cy="3369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765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152000"/>
            <a:ext cx="5040000" cy="44640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73705-3BB8-4878-AA65-7EDAAA71C0D3}" type="datetimeFigureOut">
              <a:rPr lang="en-GB" smtClean="0"/>
              <a:t>04/10/2022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0F519-1A6F-418B-B5F1-548D58A7CD0B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084000" y="1152000"/>
            <a:ext cx="5040000" cy="44640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1747621"/>
            <a:ext cx="190800" cy="336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610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 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152000"/>
            <a:ext cx="5040000" cy="44640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73705-3BB8-4878-AA65-7EDAAA71C0D3}" type="datetimeFigureOut">
              <a:rPr lang="en-GB" smtClean="0"/>
              <a:t>04/10/2022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0F519-1A6F-418B-B5F1-548D58A7CD0B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084000" y="1152000"/>
            <a:ext cx="5040000" cy="44640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0" y="1747621"/>
            <a:ext cx="190800" cy="336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4034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 rö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151999"/>
            <a:ext cx="5040000" cy="44640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73705-3BB8-4878-AA65-7EDAAA71C0D3}" type="datetimeFigureOut">
              <a:rPr lang="en-GB" smtClean="0"/>
              <a:t>04/10/2022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0F519-1A6F-418B-B5F1-548D58A7CD0B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084000" y="1151999"/>
            <a:ext cx="5040000" cy="44640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1747621"/>
            <a:ext cx="190800" cy="3369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156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art Placeholder 9"/>
          <p:cNvSpPr>
            <a:spLocks noGrp="1"/>
          </p:cNvSpPr>
          <p:nvPr>
            <p:ph type="chart" sz="quarter" idx="14"/>
          </p:nvPr>
        </p:nvSpPr>
        <p:spPr>
          <a:xfrm>
            <a:off x="6083250" y="1152000"/>
            <a:ext cx="5040313" cy="44640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ett diagram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152000"/>
            <a:ext cx="5040000" cy="44640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73705-3BB8-4878-AA65-7EDAAA71C0D3}" type="datetimeFigureOut">
              <a:rPr lang="en-GB" smtClean="0"/>
              <a:t>04/10/2022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0F519-1A6F-418B-B5F1-548D58A7CD0B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1747621"/>
            <a:ext cx="190800" cy="336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7185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166648"/>
            <a:ext cx="5040000" cy="4449352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73705-3BB8-4878-AA65-7EDAAA71C0D3}" type="datetimeFigureOut">
              <a:rPr lang="en-GB" smtClean="0"/>
              <a:t>04/10/2022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0F519-1A6F-418B-B5F1-548D58A7CD0B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19999" y="396000"/>
            <a:ext cx="11158697" cy="756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118697" y="1156138"/>
            <a:ext cx="5760000" cy="3415861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1749600"/>
            <a:ext cx="190800" cy="3369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1124" y="396000"/>
            <a:ext cx="10404000" cy="756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sv-SE"/>
              <a:t>Klicka här för att ändra mall för rubrikformat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124" y="1152000"/>
            <a:ext cx="10404000" cy="4464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40437" y="6419648"/>
            <a:ext cx="774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2CC73705-3BB8-4878-AA65-7EDAAA71C0D3}" type="datetimeFigureOut">
              <a:rPr lang="en-GB" smtClean="0"/>
              <a:pPr/>
              <a:t>04/10/2022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00899" y="6419648"/>
            <a:ext cx="3168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cap="all" baseline="0"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9412" y="6419648"/>
            <a:ext cx="542707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0960F519-1A6F-418B-B5F1-548D58A7CD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68" y="5976183"/>
            <a:ext cx="2268000" cy="59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195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54" r:id="rId10"/>
    <p:sldLayoutId id="2147483655" r:id="rId11"/>
    <p:sldLayoutId id="214748366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E4604CC-0785-3443-A0BA-E018984F48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3064" y="1615200"/>
            <a:ext cx="10952018" cy="1528050"/>
          </a:xfrm>
        </p:spPr>
        <p:txBody>
          <a:bodyPr>
            <a:normAutofit fontScale="90000"/>
          </a:bodyPr>
          <a:lstStyle/>
          <a:p>
            <a:r>
              <a:rPr lang="sv-FI" dirty="0"/>
              <a:t>Information om Ålands delar av CAP-strategiplanen 2023-2027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BC4B9D0C-C80F-5C43-A704-BEB3103A9E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0184" y="4083393"/>
            <a:ext cx="10952018" cy="886900"/>
          </a:xfrm>
        </p:spPr>
        <p:txBody>
          <a:bodyPr>
            <a:normAutofit/>
          </a:bodyPr>
          <a:lstStyle/>
          <a:p>
            <a:r>
              <a:rPr lang="sv-FI" sz="2800" dirty="0"/>
              <a:t>										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83EB73F3-C51C-4C04-8F28-9673A5D8C1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4350" y="3398154"/>
            <a:ext cx="4381245" cy="2914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068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E9FDA42-24EC-EAAD-FA07-786C2D2F06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151999"/>
            <a:ext cx="5040000" cy="4464000"/>
          </a:xfrm>
        </p:spPr>
        <p:txBody>
          <a:bodyPr>
            <a:normAutofit/>
          </a:bodyPr>
          <a:lstStyle/>
          <a:p>
            <a:r>
              <a:rPr lang="sv-FI" dirty="0"/>
              <a:t>Åtgärden unik för Åland</a:t>
            </a:r>
          </a:p>
          <a:p>
            <a:r>
              <a:rPr lang="sv-FI" dirty="0"/>
              <a:t>Skall vara teknik som minskar vattenanvändningen</a:t>
            </a:r>
          </a:p>
          <a:p>
            <a:r>
              <a:rPr lang="sv-FI" dirty="0"/>
              <a:t>Budget 0,7 miljoner</a:t>
            </a:r>
          </a:p>
          <a:p>
            <a:r>
              <a:rPr lang="sv-FI" dirty="0"/>
              <a:t>Hittills har sedan 2018 beviljats 1 miljon för 62 projekt</a:t>
            </a:r>
            <a:endParaRPr lang="en-GB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B7F36C4-33C0-1E9E-15FF-1B66400F0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124" y="396000"/>
            <a:ext cx="10404000" cy="756000"/>
          </a:xfrm>
        </p:spPr>
        <p:txBody>
          <a:bodyPr anchor="t">
            <a:normAutofit/>
          </a:bodyPr>
          <a:lstStyle/>
          <a:p>
            <a:r>
              <a:rPr lang="sv-FI" dirty="0"/>
              <a:t>Investeringar i bevattningar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7534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6F4735C-C901-777F-636A-F8017D9DFA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152000"/>
            <a:ext cx="5040000" cy="4464000"/>
          </a:xfrm>
        </p:spPr>
        <p:txBody>
          <a:bodyPr>
            <a:normAutofit/>
          </a:bodyPr>
          <a:lstStyle/>
          <a:p>
            <a:r>
              <a:rPr lang="sv-FI" dirty="0"/>
              <a:t>Solceller och värmeanläggningar</a:t>
            </a:r>
          </a:p>
          <a:p>
            <a:r>
              <a:rPr lang="sv-FI" dirty="0"/>
              <a:t>Kan också beviljas för lagring och effektivisering</a:t>
            </a:r>
          </a:p>
          <a:p>
            <a:r>
              <a:rPr lang="sv-FI" dirty="0"/>
              <a:t>För eget bruk</a:t>
            </a:r>
          </a:p>
          <a:p>
            <a:r>
              <a:rPr lang="sv-FI" dirty="0"/>
              <a:t>Budget 1 miljon</a:t>
            </a:r>
          </a:p>
          <a:p>
            <a:r>
              <a:rPr lang="sv-FI" dirty="0"/>
              <a:t>Beviljat hittills 16 </a:t>
            </a:r>
            <a:r>
              <a:rPr lang="sv-FI" dirty="0" err="1"/>
              <a:t>st</a:t>
            </a:r>
            <a:r>
              <a:rPr lang="sv-FI" dirty="0"/>
              <a:t> solcellsanläggningar och 400 </a:t>
            </a:r>
            <a:r>
              <a:rPr lang="sv-FI" dirty="0" err="1"/>
              <a:t>kw</a:t>
            </a:r>
            <a:endParaRPr lang="en-GB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B86C476-5982-6E18-8050-EFC37D478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124" y="396000"/>
            <a:ext cx="10404000" cy="756000"/>
          </a:xfrm>
        </p:spPr>
        <p:txBody>
          <a:bodyPr anchor="t">
            <a:normAutofit/>
          </a:bodyPr>
          <a:lstStyle/>
          <a:p>
            <a:r>
              <a:rPr lang="sv-FI" sz="4100"/>
              <a:t>Investering i energiproduktion inom lantbruket</a:t>
            </a:r>
            <a:endParaRPr lang="en-GB" sz="4100"/>
          </a:p>
        </p:txBody>
      </p:sp>
    </p:spTree>
    <p:extLst>
      <p:ext uri="{BB962C8B-B14F-4D97-AF65-F5344CB8AC3E}">
        <p14:creationId xmlns:p14="http://schemas.microsoft.com/office/powerpoint/2010/main" val="32287310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F477885-2D4F-3C20-C31F-240002161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152000"/>
            <a:ext cx="5040000" cy="4464000"/>
          </a:xfrm>
        </p:spPr>
        <p:txBody>
          <a:bodyPr>
            <a:normAutofit/>
          </a:bodyPr>
          <a:lstStyle/>
          <a:p>
            <a:r>
              <a:rPr lang="sv-FI" dirty="0"/>
              <a:t>Stöd till förädlande företag</a:t>
            </a:r>
          </a:p>
          <a:p>
            <a:r>
              <a:rPr lang="sv-FI" dirty="0"/>
              <a:t>Både till småskalig förädling, mathantverk, och till de stora företagen</a:t>
            </a:r>
          </a:p>
          <a:p>
            <a:r>
              <a:rPr lang="sv-FI" dirty="0"/>
              <a:t>Möjligt att inom åtgärden bevilja stöd för energisatsningar och effektiveringar för eget bruk</a:t>
            </a:r>
          </a:p>
          <a:p>
            <a:r>
              <a:rPr lang="sv-FI" dirty="0"/>
              <a:t>Budget 2 miljoner</a:t>
            </a:r>
            <a:endParaRPr lang="en-GB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5938230-3404-8F3D-292F-EC696D0B4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124" y="396000"/>
            <a:ext cx="10404000" cy="756000"/>
          </a:xfrm>
        </p:spPr>
        <p:txBody>
          <a:bodyPr anchor="t">
            <a:normAutofit/>
          </a:bodyPr>
          <a:lstStyle/>
          <a:p>
            <a:r>
              <a:rPr lang="sv-FI" dirty="0"/>
              <a:t>Stöd till livsmedelsindustrin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78676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B6C9485-84D7-F463-0307-CFE48C541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151999"/>
            <a:ext cx="5040000" cy="4464000"/>
          </a:xfrm>
        </p:spPr>
        <p:txBody>
          <a:bodyPr>
            <a:normAutofit/>
          </a:bodyPr>
          <a:lstStyle/>
          <a:p>
            <a:r>
              <a:rPr lang="sv-FI" dirty="0"/>
              <a:t>Villkor ungefär som tidigare</a:t>
            </a:r>
          </a:p>
          <a:p>
            <a:r>
              <a:rPr lang="sv-FI" dirty="0"/>
              <a:t>Under 40 år</a:t>
            </a:r>
          </a:p>
          <a:p>
            <a:r>
              <a:rPr lang="sv-FI" dirty="0"/>
              <a:t>Sökande måste ha eller skaffa sig en lantbruksutbildning</a:t>
            </a:r>
          </a:p>
          <a:p>
            <a:r>
              <a:rPr lang="sv-FI" dirty="0"/>
              <a:t>Något högre stöd 40 000 euro</a:t>
            </a:r>
          </a:p>
          <a:p>
            <a:r>
              <a:rPr lang="sv-FI" dirty="0"/>
              <a:t>Budget 1 miljon eller 25 nya lantbrukare under den här perioden</a:t>
            </a:r>
          </a:p>
          <a:p>
            <a:r>
              <a:rPr lang="sv-FI" dirty="0"/>
              <a:t>Sedan 2017 har det beviljats 27 startstöd</a:t>
            </a:r>
            <a:endParaRPr lang="en-GB" dirty="0"/>
          </a:p>
        </p:txBody>
      </p:sp>
      <p:pic>
        <p:nvPicPr>
          <p:cNvPr id="2050" name="Picture 2" descr="Näringsliv och företagande | Ålands landskapsregering">
            <a:extLst>
              <a:ext uri="{FF2B5EF4-FFF2-40B4-BE49-F238E27FC236}">
                <a16:creationId xmlns:a16="http://schemas.microsoft.com/office/drawing/2014/main" id="{6A015DDA-0A25-E567-1992-FA42302365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2" r="26150" b="-1"/>
          <a:stretch/>
        </p:blipFill>
        <p:spPr bwMode="auto">
          <a:xfrm>
            <a:off x="6084000" y="1151999"/>
            <a:ext cx="5040000" cy="4464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30984BC5-52D7-899A-2DFA-3116F9864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124" y="396000"/>
            <a:ext cx="10404000" cy="756000"/>
          </a:xfrm>
        </p:spPr>
        <p:txBody>
          <a:bodyPr anchor="t">
            <a:normAutofit/>
          </a:bodyPr>
          <a:lstStyle/>
          <a:p>
            <a:r>
              <a:rPr lang="sv-FI" dirty="0"/>
              <a:t>Startstöd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0842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592C99A-9CEC-B929-59E0-A70A47175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152000"/>
            <a:ext cx="5040000" cy="4464000"/>
          </a:xfrm>
        </p:spPr>
        <p:txBody>
          <a:bodyPr>
            <a:normAutofit/>
          </a:bodyPr>
          <a:lstStyle/>
          <a:p>
            <a:r>
              <a:rPr lang="sv-FI" dirty="0"/>
              <a:t>Har testats nu under övergångsperioden</a:t>
            </a:r>
          </a:p>
          <a:p>
            <a:r>
              <a:rPr lang="sv-FI" dirty="0"/>
              <a:t>Målet är att få fram nya produkter, processer och tekniker</a:t>
            </a:r>
          </a:p>
          <a:p>
            <a:r>
              <a:rPr lang="sv-FI" dirty="0"/>
              <a:t>Skall vara ett samarbete mellan flera parter</a:t>
            </a:r>
          </a:p>
          <a:p>
            <a:r>
              <a:rPr lang="sv-FI" dirty="0"/>
              <a:t>Relativt liten budget, 0,2 miljoner</a:t>
            </a:r>
            <a:endParaRPr lang="en-GB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BFFD662-55CE-1FDB-7AA6-7B7437CFE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124" y="396000"/>
            <a:ext cx="10404000" cy="756000"/>
          </a:xfrm>
        </p:spPr>
        <p:txBody>
          <a:bodyPr anchor="t">
            <a:normAutofit/>
          </a:bodyPr>
          <a:lstStyle/>
          <a:p>
            <a:r>
              <a:rPr lang="sv-FI" dirty="0"/>
              <a:t>Stöd för samarbetsinvesteringar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87938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D573A86-C3EC-8783-8A44-7D47E6D892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152000"/>
            <a:ext cx="5040000" cy="4464000"/>
          </a:xfrm>
        </p:spPr>
        <p:txBody>
          <a:bodyPr>
            <a:normAutofit/>
          </a:bodyPr>
          <a:lstStyle/>
          <a:p>
            <a:r>
              <a:rPr lang="sv-FI" dirty="0"/>
              <a:t>Möjlighet att få kurser och föreläsningar finansierade</a:t>
            </a:r>
          </a:p>
          <a:p>
            <a:r>
              <a:rPr lang="sv-FI" dirty="0"/>
              <a:t>Budget om 150 000 euro</a:t>
            </a:r>
          </a:p>
          <a:p>
            <a:r>
              <a:rPr lang="sv-FI" dirty="0"/>
              <a:t>Rådgivningssystemet som tidigare med godkända rådgivare</a:t>
            </a:r>
          </a:p>
          <a:p>
            <a:r>
              <a:rPr lang="sv-FI" dirty="0"/>
              <a:t>Maxbeloppet för rådgivning per gård höjs från 3 500 euro till 6 000 euro</a:t>
            </a:r>
          </a:p>
          <a:p>
            <a:r>
              <a:rPr lang="sv-FI" dirty="0"/>
              <a:t>Budget om 50 000 euro</a:t>
            </a:r>
          </a:p>
          <a:p>
            <a:endParaRPr lang="en-GB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E195DDD-CCA1-6C87-471E-B173CC809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124" y="396000"/>
            <a:ext cx="10404000" cy="756000"/>
          </a:xfrm>
        </p:spPr>
        <p:txBody>
          <a:bodyPr anchor="t">
            <a:normAutofit/>
          </a:bodyPr>
          <a:lstStyle/>
          <a:p>
            <a:r>
              <a:rPr lang="sv-FI" dirty="0"/>
              <a:t>Stöd till utbildning och rådgivning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28757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F8D554B8-BDC4-FB4D-945E-D679368A33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FI" dirty="0"/>
              <a:t>Areal- och djurbaserade åtgärder</a:t>
            </a:r>
          </a:p>
        </p:txBody>
      </p:sp>
      <p:sp>
        <p:nvSpPr>
          <p:cNvPr id="4" name="Underrubrik 3">
            <a:extLst>
              <a:ext uri="{FF2B5EF4-FFF2-40B4-BE49-F238E27FC236}">
                <a16:creationId xmlns:a16="http://schemas.microsoft.com/office/drawing/2014/main" id="{03E54683-0CDC-6540-9BFB-249267303B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687198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EEE442A-EC12-C283-3AA6-301AA2F89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Program</a:t>
            </a:r>
            <a:endParaRPr lang="en-GB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A90A9BF-4F02-0B28-34AF-0DB9C78A55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FI" dirty="0"/>
              <a:t>Inledning och övergripande information, Sölve Högman</a:t>
            </a:r>
          </a:p>
          <a:p>
            <a:r>
              <a:rPr lang="sv-FI" dirty="0"/>
              <a:t>Investeringsstöd, startstöd och rådgivning, Leif Franzell</a:t>
            </a:r>
          </a:p>
          <a:p>
            <a:r>
              <a:rPr lang="sv-FI" dirty="0"/>
              <a:t>Arealstöd, miljöstöd och kompensationsbidraget, Leila Lindström</a:t>
            </a:r>
          </a:p>
          <a:p>
            <a:r>
              <a:rPr lang="sv-FI" dirty="0"/>
              <a:t>Kaffepaus ca 13.30</a:t>
            </a:r>
          </a:p>
          <a:p>
            <a:r>
              <a:rPr lang="sv-FI" dirty="0"/>
              <a:t>Arealstöd, djurens välfärd och ekologisk produktion, Leila Lindström</a:t>
            </a:r>
          </a:p>
          <a:p>
            <a:r>
              <a:rPr lang="sv-FI" dirty="0"/>
              <a:t>Avslutning och frågor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1539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1ECF7DE-3BA2-47A9-B307-8076FEF5D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152000"/>
            <a:ext cx="5040000" cy="4464000"/>
          </a:xfrm>
        </p:spPr>
        <p:txBody>
          <a:bodyPr>
            <a:normAutofit lnSpcReduction="10000"/>
          </a:bodyPr>
          <a:lstStyle/>
          <a:p>
            <a:r>
              <a:rPr lang="sv-FI" dirty="0"/>
              <a:t>Eu har tagit fram ett nytt förslag till CAP-strategiförordning</a:t>
            </a:r>
          </a:p>
          <a:p>
            <a:r>
              <a:rPr lang="sv-FI" dirty="0"/>
              <a:t>Vi skall arbeta i en ny kontext – CAP-strategiplanen</a:t>
            </a:r>
          </a:p>
          <a:p>
            <a:r>
              <a:rPr lang="sv-FI" dirty="0"/>
              <a:t>I princip alla insatser riktade till jordbruket skall samordnas i en och samma plan – både rikets och Ålands</a:t>
            </a:r>
          </a:p>
          <a:p>
            <a:r>
              <a:rPr lang="sv-FI" dirty="0"/>
              <a:t>Hela jordbrukspolitiken skall bli grönare</a:t>
            </a:r>
          </a:p>
          <a:p>
            <a:r>
              <a:rPr lang="sv-FI" dirty="0"/>
              <a:t>Man talar om en ny genomförandemodell med större ansvar för medlemsstaterna och mer resultatorienterad</a:t>
            </a:r>
          </a:p>
          <a:p>
            <a:endParaRPr lang="sv-FI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97874539-9C1C-4B1E-96EE-0B8461C9F1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000" y="1152000"/>
            <a:ext cx="4464000" cy="4464000"/>
          </a:xfrm>
          <a:prstGeom prst="rect">
            <a:avLst/>
          </a:prstGeom>
          <a:noFill/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E0AA029F-C5D8-4BED-8D1E-ACEC27F91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124" y="396000"/>
            <a:ext cx="10404000" cy="756000"/>
          </a:xfrm>
        </p:spPr>
        <p:txBody>
          <a:bodyPr anchor="t">
            <a:normAutofit/>
          </a:bodyPr>
          <a:lstStyle/>
          <a:p>
            <a:r>
              <a:rPr lang="sv-FI" dirty="0"/>
              <a:t>Vad är det som gäller</a:t>
            </a:r>
          </a:p>
        </p:txBody>
      </p:sp>
    </p:spTree>
    <p:extLst>
      <p:ext uri="{BB962C8B-B14F-4D97-AF65-F5344CB8AC3E}">
        <p14:creationId xmlns:p14="http://schemas.microsoft.com/office/powerpoint/2010/main" val="1827750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6E91418-CF89-4B8C-846E-FA1220554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124" y="376950"/>
            <a:ext cx="10404000" cy="756000"/>
          </a:xfrm>
        </p:spPr>
        <p:txBody>
          <a:bodyPr/>
          <a:lstStyle/>
          <a:p>
            <a:r>
              <a:rPr lang="sv-FI" dirty="0"/>
              <a:t>Processen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0E615DB-992C-43FE-8921-2C0BA043D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124" y="1152000"/>
            <a:ext cx="10404000" cy="4464000"/>
          </a:xfrm>
        </p:spPr>
        <p:txBody>
          <a:bodyPr>
            <a:normAutofit/>
          </a:bodyPr>
          <a:lstStyle/>
          <a:p>
            <a:r>
              <a:rPr lang="sv-FI" dirty="0"/>
              <a:t>Åland har parallellt med Finland utarbetat en plan enligt interventionslogiken; analys -&gt; behov-&gt; strategi -&gt; åtgärder -</a:t>
            </a:r>
            <a:r>
              <a:rPr lang="sv-FI" sz="2000" dirty="0"/>
              <a:t>&gt; </a:t>
            </a:r>
            <a:r>
              <a:rPr lang="sv-FI" dirty="0"/>
              <a:t>resultat</a:t>
            </a:r>
          </a:p>
          <a:p>
            <a:r>
              <a:rPr lang="sv-FI" dirty="0"/>
              <a:t> Första versionen till kommissionen i december 2021</a:t>
            </a:r>
          </a:p>
          <a:p>
            <a:r>
              <a:rPr lang="sv-FI" dirty="0"/>
              <a:t>Förhandlingar med kommissionen under våren och sommaren</a:t>
            </a:r>
          </a:p>
          <a:p>
            <a:r>
              <a:rPr lang="sv-FI" dirty="0"/>
              <a:t>Andra version till kommissionen i juli</a:t>
            </a:r>
          </a:p>
          <a:p>
            <a:r>
              <a:rPr lang="sv-FI" dirty="0"/>
              <a:t>Godkännande 31.8</a:t>
            </a:r>
          </a:p>
          <a:p>
            <a:endParaRPr lang="sv-FI" dirty="0"/>
          </a:p>
          <a:p>
            <a:pPr marL="0" indent="0">
              <a:buNone/>
            </a:pPr>
            <a:endParaRPr lang="sv-FI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17483D0C-C9D4-4423-84CB-98B127F4A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999" y="4008634"/>
            <a:ext cx="2143125" cy="1205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004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41C79DA-3B30-46F5-95AD-D19A14385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152000"/>
            <a:ext cx="10186125" cy="4464000"/>
          </a:xfrm>
        </p:spPr>
        <p:txBody>
          <a:bodyPr>
            <a:normAutofit/>
          </a:bodyPr>
          <a:lstStyle/>
          <a:p>
            <a:r>
              <a:rPr lang="sv-FI" dirty="0"/>
              <a:t>Aktivt producerande lantbruk; kopplingen mellan odling och förädling är viktig</a:t>
            </a:r>
          </a:p>
          <a:p>
            <a:r>
              <a:rPr lang="sv-FI" dirty="0"/>
              <a:t>Den åländska livsmedelsproduktionen skall hålla hög klass gällande miljöarbete och djurhänsyn</a:t>
            </a:r>
          </a:p>
          <a:p>
            <a:r>
              <a:rPr lang="sv-FI" dirty="0"/>
              <a:t>Vi skall värna och ta hand om naturlandskapet</a:t>
            </a:r>
          </a:p>
          <a:p>
            <a:r>
              <a:rPr lang="sv-FI" dirty="0"/>
              <a:t>Vi skall satsa på innovativa lösningar som utvecklar oss mot ökad hållbarhet</a:t>
            </a:r>
          </a:p>
          <a:p>
            <a:r>
              <a:rPr lang="sv-FI" dirty="0"/>
              <a:t>Förbättrad lönsamhet</a:t>
            </a:r>
          </a:p>
          <a:p>
            <a:r>
              <a:rPr lang="sv-FI" dirty="0"/>
              <a:t>Vi har strävat efter enklare lösningar</a:t>
            </a:r>
          </a:p>
          <a:p>
            <a:pPr marL="0" indent="0">
              <a:buNone/>
            </a:pPr>
            <a:endParaRPr lang="sv-FI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C995EEB-F2F1-45C4-8802-8886A14BB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124" y="396000"/>
            <a:ext cx="10404000" cy="756000"/>
          </a:xfrm>
        </p:spPr>
        <p:txBody>
          <a:bodyPr anchor="t">
            <a:normAutofit/>
          </a:bodyPr>
          <a:lstStyle/>
          <a:p>
            <a:r>
              <a:rPr lang="sv-FI" dirty="0"/>
              <a:t>Våra övergripande målsättningar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9433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D77B050-D02F-4C0B-96F9-210442290E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151999"/>
            <a:ext cx="6237848" cy="4464000"/>
          </a:xfrm>
        </p:spPr>
        <p:txBody>
          <a:bodyPr>
            <a:normAutofit/>
          </a:bodyPr>
          <a:lstStyle/>
          <a:p>
            <a:r>
              <a:rPr lang="sv-FI" sz="1900" dirty="0"/>
              <a:t>Totalt 42 250 000 euro varav 15 423 000 är finansierat av EU.</a:t>
            </a:r>
          </a:p>
          <a:p>
            <a:r>
              <a:rPr lang="sv-FI" sz="1900" dirty="0"/>
              <a:t>Arealstöd 23,7 miljoner</a:t>
            </a:r>
          </a:p>
          <a:p>
            <a:r>
              <a:rPr lang="sv-FI" sz="1900" dirty="0"/>
              <a:t>Strukturstöd 9,7 miljoner</a:t>
            </a:r>
          </a:p>
          <a:p>
            <a:r>
              <a:rPr lang="sv-FI" sz="1900" dirty="0"/>
              <a:t>Kunskapsutveckling 0,2 miljoner</a:t>
            </a:r>
          </a:p>
          <a:p>
            <a:r>
              <a:rPr lang="sv-FI" sz="1900" dirty="0"/>
              <a:t>Leader 1,3 miljoner</a:t>
            </a:r>
          </a:p>
          <a:p>
            <a:r>
              <a:rPr lang="sv-FI" sz="1900" dirty="0"/>
              <a:t>Vid sidan av detta finns pengar kvar i det gamla programmet fram till 2025</a:t>
            </a:r>
          </a:p>
          <a:p>
            <a:pPr marL="0" indent="0">
              <a:buNone/>
            </a:pPr>
            <a:endParaRPr lang="sv-FI" sz="1900" dirty="0"/>
          </a:p>
          <a:p>
            <a:pPr marL="0" indent="0">
              <a:buNone/>
            </a:pPr>
            <a:endParaRPr lang="sv-FI" sz="1900" dirty="0"/>
          </a:p>
          <a:p>
            <a:endParaRPr lang="sv-FI" sz="1900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0D066EA3-8E06-4B9D-ADB1-159AC9078D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31" r="12306" b="-1"/>
          <a:stretch/>
        </p:blipFill>
        <p:spPr>
          <a:xfrm>
            <a:off x="7157544" y="1151999"/>
            <a:ext cx="3966455" cy="4464000"/>
          </a:xfrm>
          <a:prstGeom prst="rect">
            <a:avLst/>
          </a:prstGeom>
          <a:noFill/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08E162C3-F35F-44B1-A422-98C18F27D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124" y="396000"/>
            <a:ext cx="10404000" cy="756000"/>
          </a:xfrm>
        </p:spPr>
        <p:txBody>
          <a:bodyPr anchor="t">
            <a:normAutofit/>
          </a:bodyPr>
          <a:lstStyle/>
          <a:p>
            <a:r>
              <a:rPr lang="sv-FI" dirty="0"/>
              <a:t>Vad handlar det om i pengar	</a:t>
            </a:r>
          </a:p>
        </p:txBody>
      </p:sp>
    </p:spTree>
    <p:extLst>
      <p:ext uri="{BB962C8B-B14F-4D97-AF65-F5344CB8AC3E}">
        <p14:creationId xmlns:p14="http://schemas.microsoft.com/office/powerpoint/2010/main" val="1922989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925A11B-5598-41C6-84EB-F1F9C8AE0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152000"/>
            <a:ext cx="5040000" cy="4464000"/>
          </a:xfrm>
        </p:spPr>
        <p:txBody>
          <a:bodyPr>
            <a:normAutofit/>
          </a:bodyPr>
          <a:lstStyle/>
          <a:p>
            <a:r>
              <a:rPr lang="sv-FI" sz="2000" dirty="0"/>
              <a:t>Ny lag om finansiering av landsbygden</a:t>
            </a:r>
          </a:p>
          <a:p>
            <a:r>
              <a:rPr lang="sv-FI" sz="2000" dirty="0"/>
              <a:t>Nya förordningar med viss detaljreglering</a:t>
            </a:r>
          </a:p>
          <a:p>
            <a:r>
              <a:rPr lang="sv-FI" sz="2000" dirty="0"/>
              <a:t>Uppdatering av systemen</a:t>
            </a:r>
          </a:p>
          <a:p>
            <a:r>
              <a:rPr lang="sv-FI" sz="2000" dirty="0"/>
              <a:t>Ny </a:t>
            </a:r>
            <a:r>
              <a:rPr lang="sv-FI" sz="2000" dirty="0" err="1"/>
              <a:t>leader</a:t>
            </a:r>
            <a:r>
              <a:rPr lang="sv-FI" sz="2000" dirty="0"/>
              <a:t>-strategi, bjuds ut i annons i dagarna</a:t>
            </a:r>
          </a:p>
          <a:p>
            <a:r>
              <a:rPr lang="sv-FI" sz="2000" dirty="0"/>
              <a:t>Det nya programmet tas i bruk från årsskiftet men i etapper, allt är inte klart från början</a:t>
            </a:r>
            <a:endParaRPr lang="en-GB" sz="2000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A77E5D7-BB73-47FA-917E-A9D7DE874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124" y="396000"/>
            <a:ext cx="10404000" cy="756000"/>
          </a:xfrm>
        </p:spPr>
        <p:txBody>
          <a:bodyPr anchor="t">
            <a:normAutofit/>
          </a:bodyPr>
          <a:lstStyle/>
          <a:p>
            <a:r>
              <a:rPr lang="sv-FI" dirty="0"/>
              <a:t>Vad händer nu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0427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BC5125E7-EFA3-D00B-EBA8-CD709DE356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FI" dirty="0"/>
              <a:t>Strukturstöd</a:t>
            </a:r>
            <a:endParaRPr lang="en-GB" dirty="0"/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DB08491-9C8A-5250-DE62-9C55FDDFFA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FI" dirty="0"/>
              <a:t>- investeringsstöd, startstöd och rådgivning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879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453B429-2BB9-9418-A64D-3AD305C75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151999"/>
            <a:ext cx="5040000" cy="4464000"/>
          </a:xfrm>
        </p:spPr>
        <p:txBody>
          <a:bodyPr>
            <a:normAutofit/>
          </a:bodyPr>
          <a:lstStyle/>
          <a:p>
            <a:r>
              <a:rPr lang="sv-FI" dirty="0"/>
              <a:t>Investeringar i konkurrenskraft och produktion</a:t>
            </a:r>
          </a:p>
          <a:p>
            <a:r>
              <a:rPr lang="sv-FI" dirty="0"/>
              <a:t>I huvudsak som tidigare</a:t>
            </a:r>
          </a:p>
          <a:p>
            <a:r>
              <a:rPr lang="sv-FI" dirty="0"/>
              <a:t>Finns 4,3 miljoner för kommande fem år</a:t>
            </a:r>
          </a:p>
          <a:p>
            <a:r>
              <a:rPr lang="sv-FI" dirty="0"/>
              <a:t>Pengar kvar från nuvarande period som kan användas fram till 2025</a:t>
            </a:r>
            <a:endParaRPr lang="en-GB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C18B60C-8E4A-7CB4-2E14-0896904ED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124" y="396000"/>
            <a:ext cx="10404000" cy="756000"/>
          </a:xfrm>
        </p:spPr>
        <p:txBody>
          <a:bodyPr anchor="t">
            <a:normAutofit/>
          </a:bodyPr>
          <a:lstStyle/>
          <a:p>
            <a:r>
              <a:rPr lang="sv-FI" dirty="0"/>
              <a:t>Stöd till investeringar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1761333"/>
      </p:ext>
    </p:extLst>
  </p:cSld>
  <p:clrMapOvr>
    <a:masterClrMapping/>
  </p:clrMapOvr>
</p:sld>
</file>

<file path=ppt/theme/theme1.xml><?xml version="1.0" encoding="utf-8"?>
<a:theme xmlns:a="http://schemas.openxmlformats.org/drawingml/2006/main" name="Ålands landskapsregering">
  <a:themeElements>
    <a:clrScheme name="Ålands landskapsregering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64AE"/>
      </a:accent1>
      <a:accent2>
        <a:srgbClr val="FFD300"/>
      </a:accent2>
      <a:accent3>
        <a:srgbClr val="DB0F16"/>
      </a:accent3>
      <a:accent4>
        <a:srgbClr val="64A0CD"/>
      </a:accent4>
      <a:accent5>
        <a:srgbClr val="FFE664"/>
      </a:accent5>
      <a:accent6>
        <a:srgbClr val="E66E73"/>
      </a:accent6>
      <a:hlink>
        <a:srgbClr val="000000"/>
      </a:hlink>
      <a:folHlink>
        <a:srgbClr val="000000"/>
      </a:folHlink>
    </a:clrScheme>
    <a:fontScheme name="Ålands landskapsregering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R_PPT_mall_5" id="{AEE202F5-4CFE-9F47-BC18-22ABD9BA78CB}" vid="{F6A17C4F-1AF5-184E-B58E-771545FA609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LR_PPT_mall_5</Template>
  <TotalTime>25051</TotalTime>
  <Words>551</Words>
  <Application>Microsoft Office PowerPoint</Application>
  <PresentationFormat>Bredbild</PresentationFormat>
  <Paragraphs>84</Paragraphs>
  <Slides>16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16</vt:i4>
      </vt:variant>
    </vt:vector>
  </HeadingPairs>
  <TitlesOfParts>
    <vt:vector size="19" baseType="lpstr">
      <vt:lpstr>Arial</vt:lpstr>
      <vt:lpstr>Calibri</vt:lpstr>
      <vt:lpstr>Ålands landskapsregering</vt:lpstr>
      <vt:lpstr>Information om Ålands delar av CAP-strategiplanen 2023-2027</vt:lpstr>
      <vt:lpstr>Program</vt:lpstr>
      <vt:lpstr>Vad är det som gäller</vt:lpstr>
      <vt:lpstr>Processen</vt:lpstr>
      <vt:lpstr>Våra övergripande målsättningar</vt:lpstr>
      <vt:lpstr>Vad handlar det om i pengar </vt:lpstr>
      <vt:lpstr>Vad händer nu</vt:lpstr>
      <vt:lpstr>Strukturstöd</vt:lpstr>
      <vt:lpstr>Stöd till investeringar</vt:lpstr>
      <vt:lpstr>Investeringar i bevattningar</vt:lpstr>
      <vt:lpstr>Investering i energiproduktion inom lantbruket</vt:lpstr>
      <vt:lpstr>Stöd till livsmedelsindustrin</vt:lpstr>
      <vt:lpstr>Startstöd</vt:lpstr>
      <vt:lpstr>Stöd för samarbetsinvesteringar</vt:lpstr>
      <vt:lpstr>Stöd till utbildning och rådgivning</vt:lpstr>
      <vt:lpstr>Areal- och djurbaserade åtgärder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Gunnar Westerholm</dc:creator>
  <cp:lastModifiedBy>Siv Tennström</cp:lastModifiedBy>
  <cp:revision>77</cp:revision>
  <dcterms:created xsi:type="dcterms:W3CDTF">2019-02-13T10:29:27Z</dcterms:created>
  <dcterms:modified xsi:type="dcterms:W3CDTF">2022-10-04T09:01:11Z</dcterms:modified>
</cp:coreProperties>
</file>