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15" r:id="rId2"/>
    <p:sldId id="416" r:id="rId3"/>
    <p:sldId id="417" r:id="rId4"/>
    <p:sldId id="453" r:id="rId5"/>
    <p:sldId id="418" r:id="rId6"/>
    <p:sldId id="454" r:id="rId7"/>
    <p:sldId id="419" r:id="rId8"/>
    <p:sldId id="420" r:id="rId9"/>
    <p:sldId id="430" r:id="rId10"/>
    <p:sldId id="433" r:id="rId11"/>
    <p:sldId id="434" r:id="rId12"/>
    <p:sldId id="435" r:id="rId13"/>
    <p:sldId id="436" r:id="rId14"/>
    <p:sldId id="437" r:id="rId15"/>
    <p:sldId id="438" r:id="rId16"/>
    <p:sldId id="439" r:id="rId17"/>
    <p:sldId id="440" r:id="rId18"/>
    <p:sldId id="382" r:id="rId19"/>
  </p:sldIdLst>
  <p:sldSz cx="12192000" cy="6858000"/>
  <p:notesSz cx="6669088" cy="9885363"/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AA"/>
    <a:srgbClr val="FFDD00"/>
    <a:srgbClr val="A9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114" y="-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94268"/>
          </a:xfrm>
          <a:prstGeom prst="rect">
            <a:avLst/>
          </a:prstGeom>
        </p:spPr>
        <p:txBody>
          <a:bodyPr vert="horz" lIns="90488" tIns="45244" rIns="90488" bIns="45244" rtlCol="0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4268"/>
          </a:xfrm>
          <a:prstGeom prst="rect">
            <a:avLst/>
          </a:prstGeom>
        </p:spPr>
        <p:txBody>
          <a:bodyPr vert="horz" lIns="90488" tIns="45244" rIns="90488" bIns="45244" rtlCol="0"/>
          <a:lstStyle>
            <a:lvl1pPr algn="r">
              <a:defRPr sz="1200"/>
            </a:lvl1pPr>
          </a:lstStyle>
          <a:p>
            <a:fld id="{B7CDD4B0-F42A-4F0D-B9B3-1F3B749DCC24}" type="datetimeFigureOut">
              <a:rPr lang="sv-FI" smtClean="0"/>
              <a:t>7.12.2016</a:t>
            </a:fld>
            <a:endParaRPr lang="sv-FI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1" y="9389381"/>
            <a:ext cx="2889938" cy="494268"/>
          </a:xfrm>
          <a:prstGeom prst="rect">
            <a:avLst/>
          </a:prstGeom>
        </p:spPr>
        <p:txBody>
          <a:bodyPr vert="horz" lIns="90488" tIns="45244" rIns="90488" bIns="45244" rtlCol="0" anchor="b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777607" y="9389381"/>
            <a:ext cx="2889938" cy="494268"/>
          </a:xfrm>
          <a:prstGeom prst="rect">
            <a:avLst/>
          </a:prstGeom>
        </p:spPr>
        <p:txBody>
          <a:bodyPr vert="horz" lIns="90488" tIns="45244" rIns="90488" bIns="45244" rtlCol="0" anchor="b"/>
          <a:lstStyle>
            <a:lvl1pPr algn="r">
              <a:defRPr sz="1200"/>
            </a:lvl1pPr>
          </a:lstStyle>
          <a:p>
            <a:fld id="{B932F624-9985-4515-9742-3B892204F826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856004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88C84-B22B-4FCC-8C03-58CE57266B52}" type="datetimeFigureOut">
              <a:rPr lang="sv-FI" smtClean="0"/>
              <a:t>7.12.2016</a:t>
            </a:fld>
            <a:endParaRPr lang="sv-FI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9688" y="741363"/>
            <a:ext cx="6589712" cy="3706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FI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66750" y="4695825"/>
            <a:ext cx="5335588" cy="44481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3900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778250" y="93900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5C67B-B760-4D8B-8FCE-D0E356975864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536229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1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12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13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14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15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16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17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18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3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5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8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9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9175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10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11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579500" y="1038749"/>
            <a:ext cx="11083764" cy="2387600"/>
          </a:xfrm>
        </p:spPr>
        <p:txBody>
          <a:bodyPr anchor="b">
            <a:normAutofit/>
          </a:bodyPr>
          <a:lstStyle>
            <a:lvl1pPr algn="l">
              <a:defRPr sz="6000">
                <a:latin typeface="+mj-lt"/>
              </a:defRPr>
            </a:lvl1pPr>
          </a:lstStyle>
          <a:p>
            <a:r>
              <a:rPr lang="sv-SE" smtClean="0"/>
              <a:t>Klicka här för att ändra format</a:t>
            </a:r>
            <a:endParaRPr lang="sv-FI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79500" y="3426348"/>
            <a:ext cx="1108376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FI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40155" y="6207060"/>
            <a:ext cx="4113244" cy="365125"/>
          </a:xfrm>
        </p:spPr>
        <p:txBody>
          <a:bodyPr/>
          <a:lstStyle/>
          <a:p>
            <a:endParaRPr lang="sv-FI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920065" y="6207060"/>
            <a:ext cx="2743199" cy="365125"/>
          </a:xfrm>
        </p:spPr>
        <p:txBody>
          <a:bodyPr/>
          <a:lstStyle/>
          <a:p>
            <a:fld id="{A22C1A7D-C126-4132-B4A9-54260AA9E07F}" type="slidenum">
              <a:rPr lang="sv-FI" smtClean="0"/>
              <a:t>‹#›</a:t>
            </a:fld>
            <a:endParaRPr lang="sv-FI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493786"/>
            <a:ext cx="3240000" cy="10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6568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9837" y="365126"/>
            <a:ext cx="11094098" cy="778976"/>
          </a:xfrm>
        </p:spPr>
        <p:txBody>
          <a:bodyPr>
            <a:normAutofit/>
          </a:bodyPr>
          <a:lstStyle>
            <a:lvl1pPr>
              <a:defRPr sz="2400" b="1" i="0">
                <a:latin typeface="+mn-lt"/>
              </a:defRPr>
            </a:lvl1pPr>
          </a:lstStyle>
          <a:p>
            <a:r>
              <a:rPr lang="sv-SE" smtClean="0"/>
              <a:t>Klicka här för att ändra format</a:t>
            </a:r>
            <a:endParaRPr lang="sv-FI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038600" y="6209263"/>
            <a:ext cx="4114800" cy="365125"/>
          </a:xfrm>
        </p:spPr>
        <p:txBody>
          <a:bodyPr/>
          <a:lstStyle/>
          <a:p>
            <a:endParaRPr lang="sv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910734" y="6209263"/>
            <a:ext cx="2743200" cy="365125"/>
          </a:xfrm>
        </p:spPr>
        <p:txBody>
          <a:bodyPr/>
          <a:lstStyle/>
          <a:p>
            <a:fld id="{A22C1A7D-C126-4132-B4A9-54260AA9E07F}" type="slidenum">
              <a:rPr lang="sv-FI" smtClean="0"/>
              <a:t>‹#›</a:t>
            </a:fld>
            <a:endParaRPr lang="sv-FI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559837" y="1314125"/>
            <a:ext cx="5225143" cy="3785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/>
          </p:nvPr>
        </p:nvSpPr>
        <p:spPr>
          <a:xfrm>
            <a:off x="6214187" y="1314125"/>
            <a:ext cx="5439747" cy="3785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493786"/>
            <a:ext cx="3240000" cy="10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14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9837" y="365126"/>
            <a:ext cx="11094098" cy="778976"/>
          </a:xfrm>
        </p:spPr>
        <p:txBody>
          <a:bodyPr>
            <a:normAutofit/>
          </a:bodyPr>
          <a:lstStyle>
            <a:lvl1pPr>
              <a:defRPr sz="2400" b="1" i="0">
                <a:latin typeface="+mn-lt"/>
              </a:defRPr>
            </a:lvl1pPr>
          </a:lstStyle>
          <a:p>
            <a:r>
              <a:rPr lang="sv-SE" smtClean="0"/>
              <a:t>Klicka här för att ändra format</a:t>
            </a:r>
            <a:endParaRPr lang="sv-FI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038600" y="6209263"/>
            <a:ext cx="4114800" cy="365125"/>
          </a:xfrm>
        </p:spPr>
        <p:txBody>
          <a:bodyPr/>
          <a:lstStyle/>
          <a:p>
            <a:endParaRPr lang="sv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910734" y="6209263"/>
            <a:ext cx="2743200" cy="365125"/>
          </a:xfrm>
        </p:spPr>
        <p:txBody>
          <a:bodyPr/>
          <a:lstStyle/>
          <a:p>
            <a:fld id="{A22C1A7D-C126-4132-B4A9-54260AA9E07F}" type="slidenum">
              <a:rPr lang="sv-FI" smtClean="0"/>
              <a:t>‹#›</a:t>
            </a:fld>
            <a:endParaRPr lang="sv-FI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559837" y="3275045"/>
            <a:ext cx="5225143" cy="22187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/>
          </p:nvPr>
        </p:nvSpPr>
        <p:spPr>
          <a:xfrm>
            <a:off x="6214187" y="3275045"/>
            <a:ext cx="5439747" cy="22187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493786"/>
            <a:ext cx="3240000" cy="1078399"/>
          </a:xfrm>
          <a:prstGeom prst="rect">
            <a:avLst/>
          </a:prstGeom>
        </p:spPr>
      </p:pic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>
          <a:xfrm>
            <a:off x="560388" y="1371600"/>
            <a:ext cx="11093450" cy="1660849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1492547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9837" y="365126"/>
            <a:ext cx="11094098" cy="778976"/>
          </a:xfrm>
        </p:spPr>
        <p:txBody>
          <a:bodyPr>
            <a:normAutofit/>
          </a:bodyPr>
          <a:lstStyle>
            <a:lvl1pPr>
              <a:defRPr sz="2400" b="1" i="0">
                <a:latin typeface="+mn-lt"/>
              </a:defRPr>
            </a:lvl1pPr>
          </a:lstStyle>
          <a:p>
            <a:r>
              <a:rPr lang="sv-SE" smtClean="0"/>
              <a:t>Klicka här för att ändra format</a:t>
            </a:r>
            <a:endParaRPr lang="sv-FI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038600" y="6209263"/>
            <a:ext cx="4114800" cy="365125"/>
          </a:xfrm>
        </p:spPr>
        <p:txBody>
          <a:bodyPr/>
          <a:lstStyle/>
          <a:p>
            <a:endParaRPr lang="sv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910734" y="6209263"/>
            <a:ext cx="2743200" cy="365125"/>
          </a:xfrm>
        </p:spPr>
        <p:txBody>
          <a:bodyPr/>
          <a:lstStyle/>
          <a:p>
            <a:fld id="{A22C1A7D-C126-4132-B4A9-54260AA9E07F}" type="slidenum">
              <a:rPr lang="sv-FI" smtClean="0"/>
              <a:t>‹#›</a:t>
            </a:fld>
            <a:endParaRPr lang="sv-FI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559837" y="1314126"/>
            <a:ext cx="11094097" cy="3785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493786"/>
            <a:ext cx="3240000" cy="10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52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FI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2195-A9FB-443F-9936-5C686568B114}" type="datetimeFigureOut">
              <a:rPr lang="sv-FI" smtClean="0"/>
              <a:t>7.12.2016</a:t>
            </a:fld>
            <a:endParaRPr lang="sv-FI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7FB5-8B32-4127-92A3-349CCD9BDAFD}" type="slidenum">
              <a:rPr lang="sv-FI" smtClean="0"/>
              <a:t>‹#›</a:t>
            </a:fld>
            <a:endParaRPr lang="sv-FI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493786"/>
            <a:ext cx="3240000" cy="10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48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FI" smtClean="0"/>
              <a:t>27/10/2015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FI" smtClean="0"/>
              <a:t>Konfidentiella uppgifter – endast för styrgrupp  </a:t>
            </a:r>
            <a:endParaRPr lang="sv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FI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2C8B9-C747-499C-9BA9-5B8B10EC62CB}" type="datetimeFigureOut">
              <a:rPr lang="sv-FI" smtClean="0"/>
              <a:t>7.12.2016</a:t>
            </a:fld>
            <a:endParaRPr lang="sv-FI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FI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C1A7D-C126-4132-B4A9-54260AA9E07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25156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6" r:id="rId3"/>
    <p:sldLayoutId id="2147483655" r:id="rId4"/>
    <p:sldLayoutId id="2147483657" r:id="rId5"/>
    <p:sldLayoutId id="2147483659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007435" y="764704"/>
            <a:ext cx="10945216" cy="720080"/>
          </a:xfrm>
        </p:spPr>
        <p:txBody>
          <a:bodyPr>
            <a:noAutofit/>
          </a:bodyPr>
          <a:lstStyle/>
          <a:p>
            <a:r>
              <a:rPr lang="sv-SE" sz="3200" dirty="0"/>
              <a:t>3</a:t>
            </a:r>
            <a:r>
              <a:rPr lang="sv-SE" sz="3200" dirty="0" smtClean="0"/>
              <a:t>.  Kostnadsutjämning särskilda områden </a:t>
            </a:r>
            <a:br>
              <a:rPr lang="sv-SE" sz="3200" dirty="0" smtClean="0"/>
            </a:br>
            <a:r>
              <a:rPr lang="sv-SE" sz="3200" dirty="0" smtClean="0"/>
              <a:t>(de områden som ingår i KST samt träningsundervisning)</a:t>
            </a:r>
            <a:endParaRPr lang="sv-SE" sz="3200" dirty="0"/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>
          <a:xfrm>
            <a:off x="1007435" y="1844824"/>
            <a:ext cx="10058400" cy="38884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sz="7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latshållare för innehåll 2"/>
          <p:cNvSpPr>
            <a:spLocks noGrp="1"/>
          </p:cNvSpPr>
          <p:nvPr>
            <p:ph idx="1"/>
          </p:nvPr>
        </p:nvSpPr>
        <p:spPr>
          <a:xfrm>
            <a:off x="1007435" y="1628800"/>
            <a:ext cx="10058400" cy="4104456"/>
          </a:xfrm>
        </p:spPr>
        <p:txBody>
          <a:bodyPr>
            <a:normAutofit/>
          </a:bodyPr>
          <a:lstStyle/>
          <a:p>
            <a:pPr marL="342900" lvl="1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Vill att hela Åland ska ta ansvar för kostnader i utsatta, opåverkbara områden!</a:t>
            </a:r>
          </a:p>
          <a:p>
            <a:pPr marL="342900" lvl="1" indent="-342900"/>
            <a:endParaRPr lang="sv-SE" dirty="0">
              <a:latin typeface="Arial" pitchFamily="34" charset="0"/>
              <a:cs typeface="Arial" pitchFamily="34" charset="0"/>
            </a:endParaRPr>
          </a:p>
          <a:p>
            <a:pPr marL="342900" lvl="1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Områdena:</a:t>
            </a:r>
          </a:p>
          <a:p>
            <a:pPr marL="342900" lvl="1" indent="-342900"/>
            <a:endParaRPr lang="sv-SE" dirty="0" smtClean="0">
              <a:latin typeface="Arial" pitchFamily="34" charset="0"/>
              <a:cs typeface="Arial" pitchFamily="34" charset="0"/>
            </a:endParaRPr>
          </a:p>
          <a:p>
            <a:pPr marL="617220" lvl="2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Barnskydd</a:t>
            </a:r>
          </a:p>
          <a:p>
            <a:pPr marL="617220" lvl="2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Specialomsorg</a:t>
            </a:r>
          </a:p>
          <a:p>
            <a:pPr marL="617220" lvl="2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Handikappvård</a:t>
            </a:r>
          </a:p>
          <a:p>
            <a:pPr marL="617220" lvl="2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Missbrukarvård</a:t>
            </a:r>
          </a:p>
          <a:p>
            <a:pPr marL="617220" lvl="2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Övrig socialvård</a:t>
            </a:r>
          </a:p>
          <a:p>
            <a:pPr marL="617220" lvl="2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Träningsundervisning</a:t>
            </a:r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137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798"/>
    </mc:Choice>
    <mc:Fallback xmlns="">
      <p:transition advTm="32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487488" y="462236"/>
            <a:ext cx="9409045" cy="662508"/>
          </a:xfrm>
        </p:spPr>
        <p:txBody>
          <a:bodyPr>
            <a:normAutofit/>
          </a:bodyPr>
          <a:lstStyle/>
          <a:p>
            <a:r>
              <a:rPr lang="sv-SE" sz="2800" dirty="0" smtClean="0"/>
              <a:t>Regressionsanalyser</a:t>
            </a:r>
            <a:endParaRPr lang="sv-SE" sz="2800" dirty="0"/>
          </a:p>
        </p:txBody>
      </p:sp>
      <p:sp>
        <p:nvSpPr>
          <p:cNvPr id="3" name="textruta 2"/>
          <p:cNvSpPr txBox="1"/>
          <p:nvPr/>
        </p:nvSpPr>
        <p:spPr>
          <a:xfrm>
            <a:off x="1275093" y="1556792"/>
            <a:ext cx="93130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Analyserat kostnader inom socialvård och skolsektorn mot invånarantalet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Detta för att undersöka samband mellan kommunstorlek och kostnader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Analysen ger ingen 100% bakomliggande förklaring till exakt varför det ser ut som det gör – därför viktigt att inte helt och hållet cementera dessa utfall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Utfallet ger emellertid en indikation på hur kostnader skiljer sig beroende på kommunstorleken</a:t>
            </a:r>
            <a:endParaRPr lang="sv-F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181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88"/>
    </mc:Choice>
    <mc:Fallback xmlns="">
      <p:transition spd="slow" advTm="66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44" y="1008259"/>
            <a:ext cx="11402179" cy="462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482901" y="502320"/>
            <a:ext cx="9409045" cy="662508"/>
          </a:xfrm>
        </p:spPr>
        <p:txBody>
          <a:bodyPr>
            <a:normAutofit/>
          </a:bodyPr>
          <a:lstStyle/>
          <a:p>
            <a:r>
              <a:rPr lang="sv-SE" sz="2800" dirty="0" smtClean="0"/>
              <a:t>Regression – Socialvård, 4 års uppgifter </a:t>
            </a:r>
            <a:endParaRPr lang="sv-SE" sz="2800" dirty="0"/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5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46"/>
    </mc:Choice>
    <mc:Fallback xmlns="">
      <p:transition spd="slow" advTm="33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487488" y="462236"/>
            <a:ext cx="9409045" cy="662508"/>
          </a:xfrm>
        </p:spPr>
        <p:txBody>
          <a:bodyPr>
            <a:normAutofit/>
          </a:bodyPr>
          <a:lstStyle/>
          <a:p>
            <a:r>
              <a:rPr lang="sv-SE" sz="2800" dirty="0" smtClean="0"/>
              <a:t>Regression – Äldreomsorg och barnomsorg</a:t>
            </a:r>
            <a:endParaRPr lang="sv-SE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44" y="1890738"/>
            <a:ext cx="11672053" cy="327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62"/>
    </mc:Choice>
    <mc:Fallback xmlns="">
      <p:transition spd="slow" advTm="35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487488" y="462236"/>
            <a:ext cx="9409045" cy="446484"/>
          </a:xfrm>
        </p:spPr>
        <p:txBody>
          <a:bodyPr>
            <a:normAutofit/>
          </a:bodyPr>
          <a:lstStyle/>
          <a:p>
            <a:r>
              <a:rPr lang="sv-SE" sz="2400" dirty="0" smtClean="0"/>
              <a:t>Regression – Äldreomsorg, barnomsorg, utan skärgård</a:t>
            </a:r>
            <a:endParaRPr lang="sv-SE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3" y="1004673"/>
            <a:ext cx="9886009" cy="460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94"/>
    </mc:Choice>
    <mc:Fallback xmlns="">
      <p:transition spd="slow" advTm="75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487488" y="462236"/>
            <a:ext cx="9409045" cy="446484"/>
          </a:xfrm>
        </p:spPr>
        <p:txBody>
          <a:bodyPr>
            <a:normAutofit/>
          </a:bodyPr>
          <a:lstStyle/>
          <a:p>
            <a:r>
              <a:rPr lang="sv-SE" sz="2400" dirty="0" smtClean="0"/>
              <a:t>Regression – Socialvård – äldreomsorg</a:t>
            </a:r>
            <a:endParaRPr lang="sv-SE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7" y="1445222"/>
            <a:ext cx="9429751" cy="391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5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7"/>
    </mc:Choice>
    <mc:Fallback xmlns="">
      <p:transition spd="slow" advTm="13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487488" y="462236"/>
            <a:ext cx="9409045" cy="446484"/>
          </a:xfrm>
        </p:spPr>
        <p:txBody>
          <a:bodyPr>
            <a:normAutofit/>
          </a:bodyPr>
          <a:lstStyle/>
          <a:p>
            <a:r>
              <a:rPr lang="sv-SE" sz="2400" dirty="0" smtClean="0"/>
              <a:t>Regression – Socialvård – barnomsorg</a:t>
            </a:r>
            <a:endParaRPr lang="sv-SE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8" y="1268760"/>
            <a:ext cx="1180975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6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7"/>
    </mc:Choice>
    <mc:Fallback xmlns="">
      <p:transition spd="slow" advTm="8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487488" y="462236"/>
            <a:ext cx="9409045" cy="446484"/>
          </a:xfrm>
        </p:spPr>
        <p:txBody>
          <a:bodyPr>
            <a:normAutofit/>
          </a:bodyPr>
          <a:lstStyle/>
          <a:p>
            <a:r>
              <a:rPr lang="sv-SE" sz="2400" dirty="0" smtClean="0"/>
              <a:t>Regression – Grundskola (utan träningsundervisningen)</a:t>
            </a:r>
            <a:endParaRPr lang="sv-SE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4" y="1268760"/>
            <a:ext cx="10840863" cy="447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7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"/>
    </mc:Choice>
    <mc:Fallback xmlns="">
      <p:transition spd="slow" advTm="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487488" y="462236"/>
            <a:ext cx="9409045" cy="446484"/>
          </a:xfrm>
        </p:spPr>
        <p:txBody>
          <a:bodyPr>
            <a:normAutofit fontScale="90000"/>
          </a:bodyPr>
          <a:lstStyle/>
          <a:p>
            <a:r>
              <a:rPr lang="sv-SE" sz="2400" dirty="0" smtClean="0"/>
              <a:t>Regression – Grundskola (utan träningsundervisningen) , utan skärgård , </a:t>
            </a:r>
            <a:r>
              <a:rPr lang="sv-SE" sz="2400" dirty="0" err="1" smtClean="0"/>
              <a:t>geta</a:t>
            </a:r>
            <a:r>
              <a:rPr lang="sv-SE" sz="2400" dirty="0" smtClean="0"/>
              <a:t> </a:t>
            </a:r>
            <a:r>
              <a:rPr lang="sv-SE" sz="2400" dirty="0" err="1" smtClean="0"/>
              <a:t>lumparland</a:t>
            </a:r>
            <a:endParaRPr lang="sv-SE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" y="944564"/>
            <a:ext cx="12062884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6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3"/>
    </mc:Choice>
    <mc:Fallback xmlns="">
      <p:transition spd="slow" advTm="7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sv-FI" dirty="0" smtClean="0"/>
              <a:t>Tack!</a:t>
            </a:r>
            <a:endParaRPr lang="sv-FI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sv-FI" dirty="0" smtClean="0"/>
              <a:t>Projektledare Robert Lönnqvist </a:t>
            </a:r>
          </a:p>
          <a:p>
            <a:r>
              <a:rPr lang="sv-FI" dirty="0"/>
              <a:t>T</a:t>
            </a:r>
            <a:r>
              <a:rPr lang="sv-FI" dirty="0" smtClean="0"/>
              <a:t>fn 25 583 eller robert.lonnqvist@regeringen.ax</a:t>
            </a:r>
            <a:endParaRPr lang="sv-FI" dirty="0"/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8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0"/>
    </mc:Choice>
    <mc:Fallback xmlns="">
      <p:transition spd="slow" advTm="9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007435" y="620688"/>
            <a:ext cx="10561173" cy="720080"/>
          </a:xfrm>
        </p:spPr>
        <p:txBody>
          <a:bodyPr>
            <a:noAutofit/>
          </a:bodyPr>
          <a:lstStyle/>
          <a:p>
            <a:r>
              <a:rPr lang="sv-SE" sz="3200" dirty="0"/>
              <a:t>3</a:t>
            </a:r>
            <a:r>
              <a:rPr lang="sv-SE" sz="3200" dirty="0" smtClean="0"/>
              <a:t>.  Kostnadsutjämning särskilda områden </a:t>
            </a:r>
            <a:br>
              <a:rPr lang="sv-SE" sz="3200" dirty="0" smtClean="0"/>
            </a:br>
            <a:r>
              <a:rPr lang="sv-SE" sz="3200" dirty="0" smtClean="0"/>
              <a:t>(KST och träningsundervisning)</a:t>
            </a:r>
            <a:endParaRPr lang="sv-SE" sz="3200" dirty="0"/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>
          <a:xfrm>
            <a:off x="1007435" y="1844824"/>
            <a:ext cx="10058400" cy="38884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sz="7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latshållare för innehåll 2"/>
          <p:cNvSpPr>
            <a:spLocks noGrp="1"/>
          </p:cNvSpPr>
          <p:nvPr>
            <p:ph idx="1"/>
          </p:nvPr>
        </p:nvSpPr>
        <p:spPr>
          <a:xfrm>
            <a:off x="1007435" y="1628800"/>
            <a:ext cx="10058400" cy="4104456"/>
          </a:xfrm>
        </p:spPr>
        <p:txBody>
          <a:bodyPr>
            <a:normAutofit/>
          </a:bodyPr>
          <a:lstStyle/>
          <a:p>
            <a:pPr marL="342900" lvl="1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Dels en utjämningsfunktion mellan kommuner, samt en landskapsandel som delas ut i euro/invånare till kommunerna</a:t>
            </a:r>
            <a:br>
              <a:rPr lang="sv-SE" dirty="0" smtClean="0">
                <a:latin typeface="Arial" pitchFamily="34" charset="0"/>
                <a:cs typeface="Arial" pitchFamily="34" charset="0"/>
              </a:rPr>
            </a:br>
            <a:r>
              <a:rPr lang="sv-SE" dirty="0" smtClean="0">
                <a:latin typeface="Arial" pitchFamily="34" charset="0"/>
                <a:cs typeface="Arial" pitchFamily="34" charset="0"/>
              </a:rPr>
              <a:t/>
            </a:r>
            <a:br>
              <a:rPr lang="sv-SE" dirty="0" smtClean="0">
                <a:latin typeface="Arial" pitchFamily="34" charset="0"/>
                <a:cs typeface="Arial" pitchFamily="34" charset="0"/>
              </a:rPr>
            </a:br>
            <a:endParaRPr lang="sv-SE" dirty="0" smtClean="0">
              <a:latin typeface="Arial" pitchFamily="34" charset="0"/>
              <a:cs typeface="Arial" pitchFamily="34" charset="0"/>
            </a:endParaRPr>
          </a:p>
          <a:p>
            <a:pPr marL="617220" lvl="2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Utjämningsdelen baserar sig på vad kommuner ”borde” betala mot vad de faktiskt betalar</a:t>
            </a:r>
          </a:p>
          <a:p>
            <a:pPr marL="342900" lvl="1" indent="-342900"/>
            <a:endParaRPr lang="sv-SE" dirty="0">
              <a:latin typeface="Arial" pitchFamily="34" charset="0"/>
              <a:cs typeface="Arial" pitchFamily="34" charset="0"/>
            </a:endParaRPr>
          </a:p>
          <a:p>
            <a:pPr marL="617220" lvl="2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LS-andelen ges i form av kalkylerat basbelopp * antal invånare i 7-64 * ersättningsgrad 14 % ( i likhet med socialvårdens logik)</a:t>
            </a:r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55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9182"/>
    </mc:Choice>
    <mc:Fallback xmlns="">
      <p:transition advTm="49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007435" y="620688"/>
            <a:ext cx="10561173" cy="720080"/>
          </a:xfrm>
        </p:spPr>
        <p:txBody>
          <a:bodyPr>
            <a:noAutofit/>
          </a:bodyPr>
          <a:lstStyle/>
          <a:p>
            <a:r>
              <a:rPr lang="sv-SE" sz="3200" dirty="0"/>
              <a:t>3</a:t>
            </a:r>
            <a:r>
              <a:rPr lang="sv-SE" sz="3200" dirty="0" smtClean="0"/>
              <a:t>.  Kostnadsutjämning särskilda områden </a:t>
            </a:r>
            <a:br>
              <a:rPr lang="sv-SE" sz="3200" dirty="0" smtClean="0"/>
            </a:br>
            <a:r>
              <a:rPr lang="sv-SE" sz="3200" dirty="0" smtClean="0"/>
              <a:t>(KST och träningsundervisning)</a:t>
            </a:r>
            <a:endParaRPr lang="sv-SE" sz="3200" dirty="0"/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>
          <a:xfrm>
            <a:off x="1007435" y="1844824"/>
            <a:ext cx="10058400" cy="38884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sz="7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latshållare för innehåll 2"/>
          <p:cNvSpPr>
            <a:spLocks noGrp="1"/>
          </p:cNvSpPr>
          <p:nvPr>
            <p:ph idx="1"/>
          </p:nvPr>
        </p:nvSpPr>
        <p:spPr>
          <a:xfrm>
            <a:off x="1007435" y="1628800"/>
            <a:ext cx="10058400" cy="4104456"/>
          </a:xfrm>
        </p:spPr>
        <p:txBody>
          <a:bodyPr>
            <a:normAutofit fontScale="92500" lnSpcReduction="10000"/>
          </a:bodyPr>
          <a:lstStyle/>
          <a:p>
            <a:pPr marL="342900" lvl="1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Utgår från nettodriftskostnader från två år tidigare (utom träningsundervisning)</a:t>
            </a:r>
          </a:p>
          <a:p>
            <a:pPr marL="342900" lvl="1" indent="-342900"/>
            <a:endParaRPr lang="sv-SE" dirty="0">
              <a:latin typeface="Arial" pitchFamily="34" charset="0"/>
              <a:cs typeface="Arial" pitchFamily="34" charset="0"/>
            </a:endParaRPr>
          </a:p>
          <a:p>
            <a:pPr marL="342900" lvl="1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Beräknar vad kommunen ”</a:t>
            </a:r>
            <a:r>
              <a:rPr lang="sv-FI" dirty="0" smtClean="0">
                <a:latin typeface="Arial" pitchFamily="34" charset="0"/>
                <a:cs typeface="Arial" pitchFamily="34" charset="0"/>
              </a:rPr>
              <a:t>borde betala” på basen av andelen 7-64 åringar jämfört med hela Åland </a:t>
            </a:r>
          </a:p>
          <a:p>
            <a:pPr marL="342900" lvl="1" indent="-342900"/>
            <a:endParaRPr lang="sv-FI" dirty="0">
              <a:latin typeface="Arial" pitchFamily="34" charset="0"/>
              <a:cs typeface="Arial" pitchFamily="34" charset="0"/>
            </a:endParaRPr>
          </a:p>
          <a:p>
            <a:pPr marL="342900" lvl="1" indent="-342900"/>
            <a:r>
              <a:rPr lang="sv-FI" dirty="0" smtClean="0">
                <a:latin typeface="Arial" pitchFamily="34" charset="0"/>
                <a:cs typeface="Arial" pitchFamily="34" charset="0"/>
              </a:rPr>
              <a:t>Ex. Brändö hade 1,7 % av Ålands 7-64 åringar. Borde således stå för 1,7% av de totala kostnaderna (minus LS-andelen) inom dessa områden</a:t>
            </a:r>
          </a:p>
          <a:p>
            <a:pPr marL="342900" lvl="1" indent="-342900"/>
            <a:endParaRPr lang="sv-FI" dirty="0">
              <a:latin typeface="Arial" pitchFamily="34" charset="0"/>
              <a:cs typeface="Arial" pitchFamily="34" charset="0"/>
            </a:endParaRPr>
          </a:p>
          <a:p>
            <a:pPr marL="342900" lvl="1" indent="-342900"/>
            <a:r>
              <a:rPr lang="sv-FI" dirty="0" smtClean="0">
                <a:latin typeface="Arial" pitchFamily="34" charset="0"/>
                <a:cs typeface="Arial" pitchFamily="34" charset="0"/>
              </a:rPr>
              <a:t>65 % av skillnaden dras av eller utbetalas till kommunen </a:t>
            </a:r>
          </a:p>
          <a:p>
            <a:pPr marL="342900" lvl="1" indent="-342900"/>
            <a:endParaRPr lang="sv-FI" dirty="0">
              <a:latin typeface="Arial" pitchFamily="34" charset="0"/>
              <a:cs typeface="Arial" pitchFamily="34" charset="0"/>
            </a:endParaRPr>
          </a:p>
          <a:p>
            <a:pPr marL="342900" lvl="1" indent="-342900"/>
            <a:r>
              <a:rPr lang="sv-FI" dirty="0" smtClean="0">
                <a:latin typeface="Arial" pitchFamily="34" charset="0"/>
                <a:cs typeface="Arial" pitchFamily="34" charset="0"/>
              </a:rPr>
              <a:t>Nettosystem, dvs inga andelar tillförs till den här delen, finansierar sig själv.</a:t>
            </a:r>
            <a:endParaRPr lang="sv-SE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747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8310"/>
    </mc:Choice>
    <mc:Fallback xmlns="">
      <p:transition advTm="78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103445" y="692696"/>
            <a:ext cx="9042400" cy="870992"/>
          </a:xfrm>
        </p:spPr>
        <p:txBody>
          <a:bodyPr>
            <a:normAutofit/>
          </a:bodyPr>
          <a:lstStyle/>
          <a:p>
            <a:r>
              <a:rPr lang="sv-FI" sz="3600" dirty="0"/>
              <a:t>3</a:t>
            </a:r>
            <a:r>
              <a:rPr lang="sv-FI" sz="3600" dirty="0" smtClean="0"/>
              <a:t>. Kostnadsutjämning, särskilda områden</a:t>
            </a:r>
            <a:endParaRPr lang="sv-FI" sz="3600" dirty="0"/>
          </a:p>
        </p:txBody>
      </p:sp>
      <p:sp>
        <p:nvSpPr>
          <p:cNvPr id="4" name="Platshållare för innehåll 1"/>
          <p:cNvSpPr>
            <a:spLocks noGrp="1"/>
          </p:cNvSpPr>
          <p:nvPr>
            <p:ph idx="1"/>
          </p:nvPr>
        </p:nvSpPr>
        <p:spPr>
          <a:xfrm>
            <a:off x="623393" y="2060848"/>
            <a:ext cx="11425268" cy="41044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FI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Fördel:</a:t>
            </a:r>
          </a:p>
          <a:p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Andelen 7-64 åringar anger en logisk sannolikhet för att få fall inom dessa områden</a:t>
            </a:r>
          </a:p>
          <a:p>
            <a:endParaRPr lang="sv-FI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Delad kostnad på dessa områden kan leda till mer samarbete och gemensamt ansvar</a:t>
            </a:r>
          </a:p>
          <a:p>
            <a:endParaRPr lang="sv-FI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ingen person behöver bli utpekad</a:t>
            </a:r>
          </a:p>
          <a:p>
            <a:endParaRPr lang="sv-FI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Kan hanteras oberoende vad som händer med KST, finns en fördelningsnyckel</a:t>
            </a:r>
          </a:p>
          <a:p>
            <a:endParaRPr lang="sv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FI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Nackdel:</a:t>
            </a:r>
          </a:p>
          <a:p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Rätt fördelningsnyckel?</a:t>
            </a:r>
            <a:r>
              <a:rPr lang="sv-FI" sz="2000" dirty="0" smtClean="0"/>
              <a:t/>
            </a:r>
            <a:br>
              <a:rPr lang="sv-FI" sz="2000" dirty="0" smtClean="0"/>
            </a:br>
            <a:endParaRPr lang="sv-FI" dirty="0" smtClean="0"/>
          </a:p>
          <a:p>
            <a:pPr marL="0" indent="0">
              <a:buNone/>
            </a:pPr>
            <a:endParaRPr lang="sv-FI" dirty="0" smtClean="0"/>
          </a:p>
          <a:p>
            <a:endParaRPr lang="sv-FI" dirty="0" smtClean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866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98"/>
    </mc:Choice>
    <mc:Fallback xmlns="">
      <p:transition spd="slow" advTm="58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007435" y="620688"/>
            <a:ext cx="9042400" cy="720080"/>
          </a:xfrm>
        </p:spPr>
        <p:txBody>
          <a:bodyPr>
            <a:noAutofit/>
          </a:bodyPr>
          <a:lstStyle/>
          <a:p>
            <a:r>
              <a:rPr lang="sv-SE" sz="3200" dirty="0" smtClean="0"/>
              <a:t>4. Skärgårdstillägg</a:t>
            </a:r>
            <a:endParaRPr lang="sv-SE" sz="3200" dirty="0"/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>
          <a:xfrm>
            <a:off x="1007435" y="1844824"/>
            <a:ext cx="10058400" cy="38884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sz="7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latshållare för innehåll 2"/>
          <p:cNvSpPr>
            <a:spLocks noGrp="1"/>
          </p:cNvSpPr>
          <p:nvPr>
            <p:ph idx="1"/>
          </p:nvPr>
        </p:nvSpPr>
        <p:spPr>
          <a:xfrm>
            <a:off x="1007435" y="1628800"/>
            <a:ext cx="10058400" cy="4104456"/>
          </a:xfrm>
        </p:spPr>
        <p:txBody>
          <a:bodyPr>
            <a:normAutofit/>
          </a:bodyPr>
          <a:lstStyle/>
          <a:p>
            <a:pPr marL="342900" lvl="1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Tillägg för skärgården pga. dess särskilda utmaningar</a:t>
            </a:r>
            <a:endParaRPr lang="sv-SE" dirty="0">
              <a:latin typeface="Arial" pitchFamily="34" charset="0"/>
              <a:cs typeface="Arial" pitchFamily="34" charset="0"/>
            </a:endParaRPr>
          </a:p>
          <a:p>
            <a:pPr marL="342900" lvl="1" indent="-342900"/>
            <a:endParaRPr lang="sv-SE" dirty="0">
              <a:latin typeface="Arial" pitchFamily="34" charset="0"/>
              <a:cs typeface="Arial" pitchFamily="34" charset="0"/>
            </a:endParaRPr>
          </a:p>
          <a:p>
            <a:pPr marL="342900" lvl="1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Extra ersättningsgrad till ytterskärgård</a:t>
            </a:r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95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148"/>
    </mc:Choice>
    <mc:Fallback xmlns="">
      <p:transition advTm="13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103445" y="692696"/>
            <a:ext cx="9042400" cy="870992"/>
          </a:xfrm>
        </p:spPr>
        <p:txBody>
          <a:bodyPr>
            <a:normAutofit/>
          </a:bodyPr>
          <a:lstStyle/>
          <a:p>
            <a:r>
              <a:rPr lang="sv-FI" sz="3600" dirty="0"/>
              <a:t>4</a:t>
            </a:r>
            <a:r>
              <a:rPr lang="sv-FI" sz="3600" dirty="0" smtClean="0"/>
              <a:t>. Skärgårdstillägg</a:t>
            </a:r>
            <a:endParaRPr lang="sv-FI" sz="3600" dirty="0"/>
          </a:p>
        </p:txBody>
      </p:sp>
      <p:sp>
        <p:nvSpPr>
          <p:cNvPr id="4" name="Platshållare för innehåll 1"/>
          <p:cNvSpPr>
            <a:spLocks noGrp="1"/>
          </p:cNvSpPr>
          <p:nvPr>
            <p:ph idx="1"/>
          </p:nvPr>
        </p:nvSpPr>
        <p:spPr>
          <a:xfrm>
            <a:off x="623393" y="2060848"/>
            <a:ext cx="11425268" cy="41044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FI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Fördel:</a:t>
            </a:r>
          </a:p>
          <a:p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Dessa särskilda regionala område behöver extra ersättning för att klara sig</a:t>
            </a:r>
          </a:p>
          <a:p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Genom att särskilja denna del blir resten av systemet lättare att bygga upp, då det inte behöver bygga in en logik som hanterar små enheter samtidigt som de större</a:t>
            </a:r>
          </a:p>
          <a:p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Vid sammanslagning kan skärgårdskommunen fortsättningsvis erhålla extra ersättning, på basen av skärgårdstillägget</a:t>
            </a:r>
          </a:p>
          <a:p>
            <a:endParaRPr lang="sv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FI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Nackdel:</a:t>
            </a:r>
          </a:p>
          <a:p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Hur mycket är tillräckligt?</a:t>
            </a:r>
          </a:p>
          <a:p>
            <a:r>
              <a:rPr lang="sv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Rättvist?</a:t>
            </a:r>
            <a:r>
              <a:rPr lang="sv-FI" sz="2000" dirty="0" smtClean="0"/>
              <a:t/>
            </a:r>
            <a:br>
              <a:rPr lang="sv-FI" sz="2000" dirty="0" smtClean="0"/>
            </a:br>
            <a:endParaRPr lang="sv-FI" dirty="0" smtClean="0"/>
          </a:p>
          <a:p>
            <a:pPr marL="0" indent="0">
              <a:buNone/>
            </a:pPr>
            <a:endParaRPr lang="sv-FI" dirty="0" smtClean="0"/>
          </a:p>
          <a:p>
            <a:endParaRPr lang="sv-FI" dirty="0" smtClean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491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39"/>
    </mc:Choice>
    <mc:Fallback xmlns="">
      <p:transition spd="slow" advTm="70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012528" y="836712"/>
            <a:ext cx="9042400" cy="720080"/>
          </a:xfrm>
        </p:spPr>
        <p:txBody>
          <a:bodyPr>
            <a:noAutofit/>
          </a:bodyPr>
          <a:lstStyle/>
          <a:p>
            <a:r>
              <a:rPr lang="sv-SE" sz="3200" dirty="0"/>
              <a:t>5</a:t>
            </a:r>
            <a:r>
              <a:rPr lang="sv-SE" sz="3200" dirty="0" smtClean="0"/>
              <a:t>. Främjande av fritid och bibliotek</a:t>
            </a:r>
            <a:endParaRPr lang="sv-SE" sz="3200" dirty="0"/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>
          <a:xfrm>
            <a:off x="1007435" y="1844824"/>
            <a:ext cx="10058400" cy="38884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sz="7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latshållare för innehåll 2"/>
          <p:cNvSpPr>
            <a:spLocks noGrp="1"/>
          </p:cNvSpPr>
          <p:nvPr>
            <p:ph idx="1"/>
          </p:nvPr>
        </p:nvSpPr>
        <p:spPr>
          <a:xfrm>
            <a:off x="1007435" y="1628800"/>
            <a:ext cx="10058400" cy="4104456"/>
          </a:xfrm>
        </p:spPr>
        <p:txBody>
          <a:bodyPr>
            <a:normAutofit/>
          </a:bodyPr>
          <a:lstStyle/>
          <a:p>
            <a:pPr marL="617220" lvl="2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Ekonomisk ersättning för främjande av fritid</a:t>
            </a:r>
            <a:br>
              <a:rPr lang="sv-SE" dirty="0" smtClean="0">
                <a:latin typeface="Arial" pitchFamily="34" charset="0"/>
                <a:cs typeface="Arial" pitchFamily="34" charset="0"/>
              </a:rPr>
            </a:br>
            <a:r>
              <a:rPr lang="sv-SE" dirty="0" smtClean="0">
                <a:latin typeface="Arial" pitchFamily="34" charset="0"/>
                <a:cs typeface="Arial" pitchFamily="34" charset="0"/>
              </a:rPr>
              <a:t>Kultur, idrott, bibliotek, </a:t>
            </a:r>
            <a:r>
              <a:rPr lang="sv-SE" dirty="0" err="1" smtClean="0">
                <a:latin typeface="Arial" pitchFamily="34" charset="0"/>
                <a:cs typeface="Arial" pitchFamily="34" charset="0"/>
              </a:rPr>
              <a:t>medis</a:t>
            </a:r>
            <a:r>
              <a:rPr lang="sv-SE" dirty="0" smtClean="0">
                <a:latin typeface="Arial" pitchFamily="34" charset="0"/>
                <a:cs typeface="Arial" pitchFamily="34" charset="0"/>
              </a:rPr>
              <a:t> (till Mariehamn (MH))</a:t>
            </a:r>
          </a:p>
          <a:p>
            <a:pPr marL="274320" lvl="2" indent="0">
              <a:buNone/>
            </a:pPr>
            <a:endParaRPr lang="sv-SE" dirty="0">
              <a:latin typeface="Arial" pitchFamily="34" charset="0"/>
              <a:cs typeface="Arial" pitchFamily="34" charset="0"/>
            </a:endParaRPr>
          </a:p>
          <a:p>
            <a:pPr marL="617220" lvl="2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Detta för att skapa motivation för att ha dessa verksamheter i kommunerna </a:t>
            </a:r>
            <a:r>
              <a:rPr lang="sv-SE" b="1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sv-SE" b="1" i="1" dirty="0" smtClean="0">
                <a:latin typeface="Arial" pitchFamily="34" charset="0"/>
                <a:cs typeface="Arial" pitchFamily="34" charset="0"/>
              </a:rPr>
            </a:br>
            <a:endParaRPr lang="sv-SE" b="1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267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544"/>
    </mc:Choice>
    <mc:Fallback xmlns="">
      <p:transition advTm="19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007435" y="620688"/>
            <a:ext cx="9042400" cy="720080"/>
          </a:xfrm>
        </p:spPr>
        <p:txBody>
          <a:bodyPr>
            <a:noAutofit/>
          </a:bodyPr>
          <a:lstStyle/>
          <a:p>
            <a:r>
              <a:rPr lang="sv-SE" sz="3200" dirty="0"/>
              <a:t>6</a:t>
            </a:r>
            <a:r>
              <a:rPr lang="sv-SE" sz="3200" dirty="0" smtClean="0"/>
              <a:t>. Samarbetsstöd/samgångsstöd</a:t>
            </a:r>
            <a:endParaRPr lang="sv-SE" sz="3200" dirty="0"/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>
          <a:xfrm>
            <a:off x="1007435" y="1844824"/>
            <a:ext cx="10058400" cy="38884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sz="7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latshållare för innehåll 2"/>
          <p:cNvSpPr>
            <a:spLocks noGrp="1"/>
          </p:cNvSpPr>
          <p:nvPr>
            <p:ph idx="1"/>
          </p:nvPr>
        </p:nvSpPr>
        <p:spPr>
          <a:xfrm>
            <a:off x="1007435" y="1628800"/>
            <a:ext cx="10058400" cy="4104456"/>
          </a:xfrm>
        </p:spPr>
        <p:txBody>
          <a:bodyPr>
            <a:normAutofit/>
          </a:bodyPr>
          <a:lstStyle/>
          <a:p>
            <a:pPr marL="342900" lvl="1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Samarbetsstöd för  analyser och förarbeten som främjar samarbete och samgång (ca 200 000-300 000 euro)</a:t>
            </a:r>
          </a:p>
          <a:p>
            <a:pPr marL="0" lvl="1" indent="0">
              <a:buNone/>
            </a:pPr>
            <a:endParaRPr lang="sv-SE" dirty="0">
              <a:latin typeface="Arial" pitchFamily="34" charset="0"/>
              <a:cs typeface="Arial" pitchFamily="34" charset="0"/>
            </a:endParaRPr>
          </a:p>
          <a:p>
            <a:pPr marL="342900" lvl="1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Samgångsstöd (kommunindelningslagen)</a:t>
            </a:r>
          </a:p>
          <a:p>
            <a:pPr marL="617220" lvl="2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Ersättning för eventuella förluster under övergångsperiod</a:t>
            </a:r>
            <a:br>
              <a:rPr lang="sv-SE" dirty="0" smtClean="0">
                <a:latin typeface="Arial" pitchFamily="34" charset="0"/>
                <a:cs typeface="Arial" pitchFamily="34" charset="0"/>
              </a:rPr>
            </a:br>
            <a:endParaRPr lang="sv-SE" dirty="0" smtClean="0">
              <a:latin typeface="Arial" pitchFamily="34" charset="0"/>
              <a:cs typeface="Arial" pitchFamily="34" charset="0"/>
            </a:endParaRPr>
          </a:p>
          <a:p>
            <a:pPr marL="617220" lvl="2" indent="-342900"/>
            <a:r>
              <a:rPr lang="sv-SE" dirty="0" smtClean="0">
                <a:latin typeface="Arial" pitchFamily="34" charset="0"/>
                <a:cs typeface="Arial" pitchFamily="34" charset="0"/>
              </a:rPr>
              <a:t>”Bonus” för de kommuner som slår ihop sig, utdelas ett belopp euro/invånare</a:t>
            </a:r>
          </a:p>
          <a:p>
            <a:pPr marL="0" lvl="1" indent="0">
              <a:buNone/>
            </a:pPr>
            <a:endParaRPr lang="sv-SE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361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1452"/>
    </mc:Choice>
    <mc:Fallback xmlns="">
      <p:transition advTm="61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07435" y="3356992"/>
            <a:ext cx="10058400" cy="1676400"/>
          </a:xfrm>
        </p:spPr>
        <p:txBody>
          <a:bodyPr>
            <a:normAutofit/>
          </a:bodyPr>
          <a:lstStyle/>
          <a:p>
            <a:r>
              <a:rPr lang="sv-SE" sz="3200" dirty="0" smtClean="0"/>
              <a:t>Regressionsanalyser</a:t>
            </a:r>
            <a:endParaRPr lang="sv-SE" sz="3200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8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4"/>
    </mc:Choice>
    <mc:Fallback xmlns="">
      <p:transition spd="slow" advTm="8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9.7|0.6|0.5|0.9|1.7|0.6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4|2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1.9|5.8|18.4|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0.1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7|3.5|30.2|27.3|0.5|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|3.6|50.5"/>
</p:tagLst>
</file>

<file path=ppt/theme/theme1.xml><?xml version="1.0" encoding="utf-8"?>
<a:theme xmlns:a="http://schemas.openxmlformats.org/drawingml/2006/main" name="Åland - ett självstyrt örike Linnea J">
  <a:themeElements>
    <a:clrScheme name="LR">
      <a:dk1>
        <a:srgbClr val="263745"/>
      </a:dk1>
      <a:lt1>
        <a:srgbClr val="FFFFFF"/>
      </a:lt1>
      <a:dk2>
        <a:srgbClr val="263745"/>
      </a:dk2>
      <a:lt2>
        <a:srgbClr val="FFFFFF"/>
      </a:lt2>
      <a:accent1>
        <a:srgbClr val="005DA6"/>
      </a:accent1>
      <a:accent2>
        <a:srgbClr val="5CBA47"/>
      </a:accent2>
      <a:accent3>
        <a:srgbClr val="0098CE"/>
      </a:accent3>
      <a:accent4>
        <a:srgbClr val="FDDA00"/>
      </a:accent4>
      <a:accent5>
        <a:srgbClr val="F78D28"/>
      </a:accent5>
      <a:accent6>
        <a:srgbClr val="EE2A37"/>
      </a:accent6>
      <a:hlink>
        <a:srgbClr val="005DA6"/>
      </a:hlink>
      <a:folHlink>
        <a:srgbClr val="005DA6"/>
      </a:folHlink>
    </a:clrScheme>
    <a:fontScheme name="Landskapsregeringen">
      <a:majorFont>
        <a:latin typeface="Metronic Slab Pro Regular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4406C1A3-0A9D-4E06-9A23-BB38E5EB6302}" vid="{9985B4FD-2754-4C0C-9BF6-5FEDAD1AA2C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1855</TotalTime>
  <Words>487</Words>
  <Application>Microsoft Office PowerPoint</Application>
  <PresentationFormat>Anpassad</PresentationFormat>
  <Paragraphs>129</Paragraphs>
  <Slides>18</Slides>
  <Notes>16</Notes>
  <HiddenSlides>0</HiddenSlides>
  <MMClips>18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19" baseType="lpstr">
      <vt:lpstr>Åland - ett självstyrt örike Linnea J</vt:lpstr>
      <vt:lpstr>3.  Kostnadsutjämning särskilda områden  (de områden som ingår i KST samt träningsundervisning)</vt:lpstr>
      <vt:lpstr>3.  Kostnadsutjämning särskilda områden  (KST och träningsundervisning)</vt:lpstr>
      <vt:lpstr>3.  Kostnadsutjämning särskilda områden  (KST och träningsundervisning)</vt:lpstr>
      <vt:lpstr>3. Kostnadsutjämning, särskilda områden</vt:lpstr>
      <vt:lpstr>4. Skärgårdstillägg</vt:lpstr>
      <vt:lpstr>4. Skärgårdstillägg</vt:lpstr>
      <vt:lpstr>5. Främjande av fritid och bibliotek</vt:lpstr>
      <vt:lpstr>6. Samarbetsstöd/samgångsstöd</vt:lpstr>
      <vt:lpstr>Regressionsanalyser</vt:lpstr>
      <vt:lpstr>Regressionsanalyser</vt:lpstr>
      <vt:lpstr>Regression – Socialvård, 4 års uppgifter </vt:lpstr>
      <vt:lpstr>Regression – Äldreomsorg och barnomsorg</vt:lpstr>
      <vt:lpstr>Regression – Äldreomsorg, barnomsorg, utan skärgård</vt:lpstr>
      <vt:lpstr>Regression – Socialvård – äldreomsorg</vt:lpstr>
      <vt:lpstr>Regression – Socialvård – barnomsorg</vt:lpstr>
      <vt:lpstr>Regression – Grundskola (utan träningsundervisningen)</vt:lpstr>
      <vt:lpstr>Regression – Grundskola (utan träningsundervisningen) , utan skärgård , geta lumparland</vt:lpstr>
      <vt:lpstr>Tack!</vt:lpstr>
    </vt:vector>
  </TitlesOfParts>
  <Company>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Landskapets ekonomiska situation</dc:title>
  <dc:creator>Björn Häggblom</dc:creator>
  <cp:lastModifiedBy>Theresia Sjöberg</cp:lastModifiedBy>
  <cp:revision>112</cp:revision>
  <cp:lastPrinted>2015-10-29T10:02:22Z</cp:lastPrinted>
  <dcterms:created xsi:type="dcterms:W3CDTF">2015-09-29T13:04:41Z</dcterms:created>
  <dcterms:modified xsi:type="dcterms:W3CDTF">2016-12-07T11:43:37Z</dcterms:modified>
</cp:coreProperties>
</file>