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3" r:id="rId1"/>
  </p:sldMasterIdLst>
  <p:notesMasterIdLst>
    <p:notesMasterId r:id="rId39"/>
  </p:notesMasterIdLst>
  <p:handoutMasterIdLst>
    <p:handoutMasterId r:id="rId40"/>
  </p:handoutMasterIdLst>
  <p:sldIdLst>
    <p:sldId id="350" r:id="rId2"/>
    <p:sldId id="351" r:id="rId3"/>
    <p:sldId id="370" r:id="rId4"/>
    <p:sldId id="372" r:id="rId5"/>
    <p:sldId id="352" r:id="rId6"/>
    <p:sldId id="353" r:id="rId7"/>
    <p:sldId id="364" r:id="rId8"/>
    <p:sldId id="395" r:id="rId9"/>
    <p:sldId id="397" r:id="rId10"/>
    <p:sldId id="398" r:id="rId11"/>
    <p:sldId id="389" r:id="rId12"/>
    <p:sldId id="399" r:id="rId13"/>
    <p:sldId id="400" r:id="rId14"/>
    <p:sldId id="403" r:id="rId15"/>
    <p:sldId id="402" r:id="rId16"/>
    <p:sldId id="404" r:id="rId17"/>
    <p:sldId id="390" r:id="rId18"/>
    <p:sldId id="391" r:id="rId19"/>
    <p:sldId id="406" r:id="rId20"/>
    <p:sldId id="407" r:id="rId21"/>
    <p:sldId id="392" r:id="rId22"/>
    <p:sldId id="394" r:id="rId23"/>
    <p:sldId id="408" r:id="rId24"/>
    <p:sldId id="409" r:id="rId25"/>
    <p:sldId id="368" r:id="rId26"/>
    <p:sldId id="386" r:id="rId27"/>
    <p:sldId id="396" r:id="rId28"/>
    <p:sldId id="410" r:id="rId29"/>
    <p:sldId id="411" r:id="rId30"/>
    <p:sldId id="412" r:id="rId31"/>
    <p:sldId id="414" r:id="rId32"/>
    <p:sldId id="415" r:id="rId33"/>
    <p:sldId id="413" r:id="rId34"/>
    <p:sldId id="416" r:id="rId35"/>
    <p:sldId id="417" r:id="rId36"/>
    <p:sldId id="418" r:id="rId37"/>
    <p:sldId id="419" r:id="rId38"/>
  </p:sldIdLst>
  <p:sldSz cx="9144000" cy="6858000" type="screen4x3"/>
  <p:notesSz cx="6797675" cy="9982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just format 1 - Dekorfär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just format 3 - Dekorfär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7EB72F-4ABE-4A79-BEDA-9518AE4AAC38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FI"/>
        </a:p>
      </dgm:t>
    </dgm:pt>
    <dgm:pt modelId="{F123EC7D-8DCC-488C-8CF7-D5F1FEAD26A8}">
      <dgm:prSet phldrT="[Text]"/>
      <dgm:spPr/>
      <dgm:t>
        <a:bodyPr/>
        <a:lstStyle/>
        <a:p>
          <a:r>
            <a:rPr lang="sv-FI" dirty="0"/>
            <a:t>Analys av styrkor, svagheter, möjligheter och  hot (SWOT-analys)</a:t>
          </a:r>
        </a:p>
      </dgm:t>
    </dgm:pt>
    <dgm:pt modelId="{DD2AAA37-2F4F-4E33-9F6D-7B0E787EB4E7}" type="parTrans" cxnId="{6ADC7E3C-5212-4792-83DE-FED196925D0C}">
      <dgm:prSet/>
      <dgm:spPr/>
      <dgm:t>
        <a:bodyPr/>
        <a:lstStyle/>
        <a:p>
          <a:endParaRPr lang="sv-FI"/>
        </a:p>
      </dgm:t>
    </dgm:pt>
    <dgm:pt modelId="{71B1AAB7-8C62-4B3B-BFAF-02DD25BFB13D}" type="sibTrans" cxnId="{6ADC7E3C-5212-4792-83DE-FED196925D0C}">
      <dgm:prSet/>
      <dgm:spPr/>
      <dgm:t>
        <a:bodyPr/>
        <a:lstStyle/>
        <a:p>
          <a:endParaRPr lang="sv-FI"/>
        </a:p>
      </dgm:t>
    </dgm:pt>
    <dgm:pt modelId="{8705AA75-EC55-4F14-961B-416317866A65}">
      <dgm:prSet/>
      <dgm:spPr/>
      <dgm:t>
        <a:bodyPr/>
        <a:lstStyle/>
        <a:p>
          <a:r>
            <a:rPr lang="sv-FI" dirty="0"/>
            <a:t>Nulägesbeskrivning </a:t>
          </a:r>
        </a:p>
      </dgm:t>
    </dgm:pt>
    <dgm:pt modelId="{1B436E6C-F7B7-4E40-A294-8DB74C4229AF}" type="parTrans" cxnId="{A2AFD1EE-41E2-4E90-99DF-A68AD44FA358}">
      <dgm:prSet/>
      <dgm:spPr/>
      <dgm:t>
        <a:bodyPr/>
        <a:lstStyle/>
        <a:p>
          <a:endParaRPr lang="sv-FI"/>
        </a:p>
      </dgm:t>
    </dgm:pt>
    <dgm:pt modelId="{9998B040-EF86-41F9-8873-848DA3ABADDB}" type="sibTrans" cxnId="{A2AFD1EE-41E2-4E90-99DF-A68AD44FA358}">
      <dgm:prSet/>
      <dgm:spPr/>
      <dgm:t>
        <a:bodyPr/>
        <a:lstStyle/>
        <a:p>
          <a:endParaRPr lang="sv-FI"/>
        </a:p>
      </dgm:t>
    </dgm:pt>
    <dgm:pt modelId="{74FE5D70-2F51-41B0-890F-96E1C9C73F13}">
      <dgm:prSet/>
      <dgm:spPr/>
      <dgm:t>
        <a:bodyPr/>
        <a:lstStyle/>
        <a:p>
          <a:r>
            <a:rPr lang="sv-FI" dirty="0"/>
            <a:t>Behovsanalys baserad på SWOT</a:t>
          </a:r>
        </a:p>
      </dgm:t>
    </dgm:pt>
    <dgm:pt modelId="{1C8F3F00-5F17-44CB-89F0-E29CD9ADDAFB}" type="parTrans" cxnId="{9626FFEA-D85F-42DF-9C19-6A4CADB6AC20}">
      <dgm:prSet/>
      <dgm:spPr/>
      <dgm:t>
        <a:bodyPr/>
        <a:lstStyle/>
        <a:p>
          <a:endParaRPr lang="sv-FI"/>
        </a:p>
      </dgm:t>
    </dgm:pt>
    <dgm:pt modelId="{D8A1F57D-35C6-4A47-B488-C6EF4222F45B}" type="sibTrans" cxnId="{9626FFEA-D85F-42DF-9C19-6A4CADB6AC20}">
      <dgm:prSet/>
      <dgm:spPr/>
      <dgm:t>
        <a:bodyPr/>
        <a:lstStyle/>
        <a:p>
          <a:endParaRPr lang="sv-FI"/>
        </a:p>
      </dgm:t>
    </dgm:pt>
    <dgm:pt modelId="{F39B0D57-7A77-419B-9228-F4009D726CD6}">
      <dgm:prSet/>
      <dgm:spPr/>
      <dgm:t>
        <a:bodyPr/>
        <a:lstStyle/>
        <a:p>
          <a:r>
            <a:rPr lang="sv-FI" dirty="0"/>
            <a:t>Val av de åtgärder som behövs</a:t>
          </a:r>
        </a:p>
      </dgm:t>
    </dgm:pt>
    <dgm:pt modelId="{5B1E50A0-0576-4EBA-83CF-363035E28D7F}" type="parTrans" cxnId="{E500C7C0-FFD2-40A3-912B-37E5C9DB58A5}">
      <dgm:prSet/>
      <dgm:spPr/>
      <dgm:t>
        <a:bodyPr/>
        <a:lstStyle/>
        <a:p>
          <a:endParaRPr lang="sv-FI"/>
        </a:p>
      </dgm:t>
    </dgm:pt>
    <dgm:pt modelId="{B62D7923-3A92-47C6-8249-627E9C3652FC}" type="sibTrans" cxnId="{E500C7C0-FFD2-40A3-912B-37E5C9DB58A5}">
      <dgm:prSet/>
      <dgm:spPr/>
      <dgm:t>
        <a:bodyPr/>
        <a:lstStyle/>
        <a:p>
          <a:endParaRPr lang="sv-FI"/>
        </a:p>
      </dgm:t>
    </dgm:pt>
    <dgm:pt modelId="{E29940E6-CB45-441A-A16B-66B039C8F961}" type="pres">
      <dgm:prSet presAssocID="{8B7EB72F-4ABE-4A79-BEDA-9518AE4AAC38}" presName="outerComposite" presStyleCnt="0">
        <dgm:presLayoutVars>
          <dgm:chMax val="5"/>
          <dgm:dir/>
          <dgm:resizeHandles val="exact"/>
        </dgm:presLayoutVars>
      </dgm:prSet>
      <dgm:spPr/>
    </dgm:pt>
    <dgm:pt modelId="{4A10D99D-B86D-4C0A-84A3-01AC79CFC9EF}" type="pres">
      <dgm:prSet presAssocID="{8B7EB72F-4ABE-4A79-BEDA-9518AE4AAC38}" presName="dummyMaxCanvas" presStyleCnt="0">
        <dgm:presLayoutVars/>
      </dgm:prSet>
      <dgm:spPr/>
    </dgm:pt>
    <dgm:pt modelId="{62BED553-2316-42FA-98A6-6C2E3A5A6B15}" type="pres">
      <dgm:prSet presAssocID="{8B7EB72F-4ABE-4A79-BEDA-9518AE4AAC38}" presName="FourNodes_1" presStyleLbl="node1" presStyleIdx="0" presStyleCnt="4">
        <dgm:presLayoutVars>
          <dgm:bulletEnabled val="1"/>
        </dgm:presLayoutVars>
      </dgm:prSet>
      <dgm:spPr/>
    </dgm:pt>
    <dgm:pt modelId="{291A70E7-9CCA-448D-8B46-EB158A114766}" type="pres">
      <dgm:prSet presAssocID="{8B7EB72F-4ABE-4A79-BEDA-9518AE4AAC38}" presName="FourNodes_2" presStyleLbl="node1" presStyleIdx="1" presStyleCnt="4">
        <dgm:presLayoutVars>
          <dgm:bulletEnabled val="1"/>
        </dgm:presLayoutVars>
      </dgm:prSet>
      <dgm:spPr/>
    </dgm:pt>
    <dgm:pt modelId="{ADAC1CD6-87EC-443A-AC1E-34676E6B5057}" type="pres">
      <dgm:prSet presAssocID="{8B7EB72F-4ABE-4A79-BEDA-9518AE4AAC38}" presName="FourNodes_3" presStyleLbl="node1" presStyleIdx="2" presStyleCnt="4">
        <dgm:presLayoutVars>
          <dgm:bulletEnabled val="1"/>
        </dgm:presLayoutVars>
      </dgm:prSet>
      <dgm:spPr/>
    </dgm:pt>
    <dgm:pt modelId="{7482E5AE-B38A-40FA-8020-93FFFAA22DF5}" type="pres">
      <dgm:prSet presAssocID="{8B7EB72F-4ABE-4A79-BEDA-9518AE4AAC38}" presName="FourNodes_4" presStyleLbl="node1" presStyleIdx="3" presStyleCnt="4">
        <dgm:presLayoutVars>
          <dgm:bulletEnabled val="1"/>
        </dgm:presLayoutVars>
      </dgm:prSet>
      <dgm:spPr/>
    </dgm:pt>
    <dgm:pt modelId="{2E6CF3CC-1D68-4C85-8805-FBC26E76AD63}" type="pres">
      <dgm:prSet presAssocID="{8B7EB72F-4ABE-4A79-BEDA-9518AE4AAC38}" presName="FourConn_1-2" presStyleLbl="fgAccFollowNode1" presStyleIdx="0" presStyleCnt="3">
        <dgm:presLayoutVars>
          <dgm:bulletEnabled val="1"/>
        </dgm:presLayoutVars>
      </dgm:prSet>
      <dgm:spPr/>
    </dgm:pt>
    <dgm:pt modelId="{942F1C29-A245-4800-BD64-FA67EB85CF21}" type="pres">
      <dgm:prSet presAssocID="{8B7EB72F-4ABE-4A79-BEDA-9518AE4AAC38}" presName="FourConn_2-3" presStyleLbl="fgAccFollowNode1" presStyleIdx="1" presStyleCnt="3">
        <dgm:presLayoutVars>
          <dgm:bulletEnabled val="1"/>
        </dgm:presLayoutVars>
      </dgm:prSet>
      <dgm:spPr/>
    </dgm:pt>
    <dgm:pt modelId="{541A081D-6CD2-4C5C-9CE5-7A862538ADB3}" type="pres">
      <dgm:prSet presAssocID="{8B7EB72F-4ABE-4A79-BEDA-9518AE4AAC38}" presName="FourConn_3-4" presStyleLbl="fgAccFollowNode1" presStyleIdx="2" presStyleCnt="3">
        <dgm:presLayoutVars>
          <dgm:bulletEnabled val="1"/>
        </dgm:presLayoutVars>
      </dgm:prSet>
      <dgm:spPr/>
    </dgm:pt>
    <dgm:pt modelId="{0E81D77C-7043-4FD6-B4AD-B2A6228F912F}" type="pres">
      <dgm:prSet presAssocID="{8B7EB72F-4ABE-4A79-BEDA-9518AE4AAC38}" presName="FourNodes_1_text" presStyleLbl="node1" presStyleIdx="3" presStyleCnt="4">
        <dgm:presLayoutVars>
          <dgm:bulletEnabled val="1"/>
        </dgm:presLayoutVars>
      </dgm:prSet>
      <dgm:spPr/>
    </dgm:pt>
    <dgm:pt modelId="{E0E06A22-8AB2-438A-AE34-6E05F8E5E9DD}" type="pres">
      <dgm:prSet presAssocID="{8B7EB72F-4ABE-4A79-BEDA-9518AE4AAC38}" presName="FourNodes_2_text" presStyleLbl="node1" presStyleIdx="3" presStyleCnt="4">
        <dgm:presLayoutVars>
          <dgm:bulletEnabled val="1"/>
        </dgm:presLayoutVars>
      </dgm:prSet>
      <dgm:spPr/>
    </dgm:pt>
    <dgm:pt modelId="{ADB00898-E02C-4C0F-9EA5-DDAE974DB03C}" type="pres">
      <dgm:prSet presAssocID="{8B7EB72F-4ABE-4A79-BEDA-9518AE4AAC38}" presName="FourNodes_3_text" presStyleLbl="node1" presStyleIdx="3" presStyleCnt="4">
        <dgm:presLayoutVars>
          <dgm:bulletEnabled val="1"/>
        </dgm:presLayoutVars>
      </dgm:prSet>
      <dgm:spPr/>
    </dgm:pt>
    <dgm:pt modelId="{94482552-24BF-4C72-BC0F-918D37F65958}" type="pres">
      <dgm:prSet presAssocID="{8B7EB72F-4ABE-4A79-BEDA-9518AE4AAC38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B31CB713-EC9E-4F44-B5DA-9E4CA7266222}" type="presOf" srcId="{F39B0D57-7A77-419B-9228-F4009D726CD6}" destId="{7482E5AE-B38A-40FA-8020-93FFFAA22DF5}" srcOrd="0" destOrd="0" presId="urn:microsoft.com/office/officeart/2005/8/layout/vProcess5"/>
    <dgm:cxn modelId="{6ADC7E3C-5212-4792-83DE-FED196925D0C}" srcId="{8B7EB72F-4ABE-4A79-BEDA-9518AE4AAC38}" destId="{F123EC7D-8DCC-488C-8CF7-D5F1FEAD26A8}" srcOrd="1" destOrd="0" parTransId="{DD2AAA37-2F4F-4E33-9F6D-7B0E787EB4E7}" sibTransId="{71B1AAB7-8C62-4B3B-BFAF-02DD25BFB13D}"/>
    <dgm:cxn modelId="{40F92C4B-DD9B-440F-AA11-2D9A5187DE76}" type="presOf" srcId="{F39B0D57-7A77-419B-9228-F4009D726CD6}" destId="{94482552-24BF-4C72-BC0F-918D37F65958}" srcOrd="1" destOrd="0" presId="urn:microsoft.com/office/officeart/2005/8/layout/vProcess5"/>
    <dgm:cxn modelId="{F4AE9572-4BF4-41EF-BAE5-CD103881FD8F}" type="presOf" srcId="{9998B040-EF86-41F9-8873-848DA3ABADDB}" destId="{2E6CF3CC-1D68-4C85-8805-FBC26E76AD63}" srcOrd="0" destOrd="0" presId="urn:microsoft.com/office/officeart/2005/8/layout/vProcess5"/>
    <dgm:cxn modelId="{59CDF677-6A77-4E10-A973-5BB3A639404D}" type="presOf" srcId="{8B7EB72F-4ABE-4A79-BEDA-9518AE4AAC38}" destId="{E29940E6-CB45-441A-A16B-66B039C8F961}" srcOrd="0" destOrd="0" presId="urn:microsoft.com/office/officeart/2005/8/layout/vProcess5"/>
    <dgm:cxn modelId="{3C4EAD7B-3AA7-4FBD-8F16-9D6C7591F72A}" type="presOf" srcId="{71B1AAB7-8C62-4B3B-BFAF-02DD25BFB13D}" destId="{942F1C29-A245-4800-BD64-FA67EB85CF21}" srcOrd="0" destOrd="0" presId="urn:microsoft.com/office/officeart/2005/8/layout/vProcess5"/>
    <dgm:cxn modelId="{5A93CD8A-A719-4AEE-B6BA-8921579B8D85}" type="presOf" srcId="{D8A1F57D-35C6-4A47-B488-C6EF4222F45B}" destId="{541A081D-6CD2-4C5C-9CE5-7A862538ADB3}" srcOrd="0" destOrd="0" presId="urn:microsoft.com/office/officeart/2005/8/layout/vProcess5"/>
    <dgm:cxn modelId="{0EF0BA8F-65C8-4FFE-B1E1-6B96482E26E3}" type="presOf" srcId="{F123EC7D-8DCC-488C-8CF7-D5F1FEAD26A8}" destId="{E0E06A22-8AB2-438A-AE34-6E05F8E5E9DD}" srcOrd="1" destOrd="0" presId="urn:microsoft.com/office/officeart/2005/8/layout/vProcess5"/>
    <dgm:cxn modelId="{4D70E295-91F6-4541-A639-F386501CF841}" type="presOf" srcId="{74FE5D70-2F51-41B0-890F-96E1C9C73F13}" destId="{ADB00898-E02C-4C0F-9EA5-DDAE974DB03C}" srcOrd="1" destOrd="0" presId="urn:microsoft.com/office/officeart/2005/8/layout/vProcess5"/>
    <dgm:cxn modelId="{85AF67BA-C1E5-46FB-9D59-278494118C1F}" type="presOf" srcId="{8705AA75-EC55-4F14-961B-416317866A65}" destId="{62BED553-2316-42FA-98A6-6C2E3A5A6B15}" srcOrd="0" destOrd="0" presId="urn:microsoft.com/office/officeart/2005/8/layout/vProcess5"/>
    <dgm:cxn modelId="{E500C7C0-FFD2-40A3-912B-37E5C9DB58A5}" srcId="{8B7EB72F-4ABE-4A79-BEDA-9518AE4AAC38}" destId="{F39B0D57-7A77-419B-9228-F4009D726CD6}" srcOrd="3" destOrd="0" parTransId="{5B1E50A0-0576-4EBA-83CF-363035E28D7F}" sibTransId="{B62D7923-3A92-47C6-8249-627E9C3652FC}"/>
    <dgm:cxn modelId="{402E23C5-DDAC-40BB-9481-61BE4A98591B}" type="presOf" srcId="{F123EC7D-8DCC-488C-8CF7-D5F1FEAD26A8}" destId="{291A70E7-9CCA-448D-8B46-EB158A114766}" srcOrd="0" destOrd="0" presId="urn:microsoft.com/office/officeart/2005/8/layout/vProcess5"/>
    <dgm:cxn modelId="{FD104DD5-190D-4CEE-BBA9-6657F3AC3807}" type="presOf" srcId="{8705AA75-EC55-4F14-961B-416317866A65}" destId="{0E81D77C-7043-4FD6-B4AD-B2A6228F912F}" srcOrd="1" destOrd="0" presId="urn:microsoft.com/office/officeart/2005/8/layout/vProcess5"/>
    <dgm:cxn modelId="{9626FFEA-D85F-42DF-9C19-6A4CADB6AC20}" srcId="{8B7EB72F-4ABE-4A79-BEDA-9518AE4AAC38}" destId="{74FE5D70-2F51-41B0-890F-96E1C9C73F13}" srcOrd="2" destOrd="0" parTransId="{1C8F3F00-5F17-44CB-89F0-E29CD9ADDAFB}" sibTransId="{D8A1F57D-35C6-4A47-B488-C6EF4222F45B}"/>
    <dgm:cxn modelId="{A2AFD1EE-41E2-4E90-99DF-A68AD44FA358}" srcId="{8B7EB72F-4ABE-4A79-BEDA-9518AE4AAC38}" destId="{8705AA75-EC55-4F14-961B-416317866A65}" srcOrd="0" destOrd="0" parTransId="{1B436E6C-F7B7-4E40-A294-8DB74C4229AF}" sibTransId="{9998B040-EF86-41F9-8873-848DA3ABADDB}"/>
    <dgm:cxn modelId="{323E50F5-884F-4B34-9D30-65D4AED607CE}" type="presOf" srcId="{74FE5D70-2F51-41B0-890F-96E1C9C73F13}" destId="{ADAC1CD6-87EC-443A-AC1E-34676E6B5057}" srcOrd="0" destOrd="0" presId="urn:microsoft.com/office/officeart/2005/8/layout/vProcess5"/>
    <dgm:cxn modelId="{EBFA3DF5-9E31-48A8-95CD-2F8DF0A4CE7A}" type="presParOf" srcId="{E29940E6-CB45-441A-A16B-66B039C8F961}" destId="{4A10D99D-B86D-4C0A-84A3-01AC79CFC9EF}" srcOrd="0" destOrd="0" presId="urn:microsoft.com/office/officeart/2005/8/layout/vProcess5"/>
    <dgm:cxn modelId="{17E4A333-1DA9-4737-B159-338D63C8F16F}" type="presParOf" srcId="{E29940E6-CB45-441A-A16B-66B039C8F961}" destId="{62BED553-2316-42FA-98A6-6C2E3A5A6B15}" srcOrd="1" destOrd="0" presId="urn:microsoft.com/office/officeart/2005/8/layout/vProcess5"/>
    <dgm:cxn modelId="{AB6B0E2D-1CF2-4FD0-B846-69DB083074A2}" type="presParOf" srcId="{E29940E6-CB45-441A-A16B-66B039C8F961}" destId="{291A70E7-9CCA-448D-8B46-EB158A114766}" srcOrd="2" destOrd="0" presId="urn:microsoft.com/office/officeart/2005/8/layout/vProcess5"/>
    <dgm:cxn modelId="{8AAA6DB0-801A-4F97-8843-A08197A6E194}" type="presParOf" srcId="{E29940E6-CB45-441A-A16B-66B039C8F961}" destId="{ADAC1CD6-87EC-443A-AC1E-34676E6B5057}" srcOrd="3" destOrd="0" presId="urn:microsoft.com/office/officeart/2005/8/layout/vProcess5"/>
    <dgm:cxn modelId="{D72D3674-0FAA-47F4-8625-BB0803D2154C}" type="presParOf" srcId="{E29940E6-CB45-441A-A16B-66B039C8F961}" destId="{7482E5AE-B38A-40FA-8020-93FFFAA22DF5}" srcOrd="4" destOrd="0" presId="urn:microsoft.com/office/officeart/2005/8/layout/vProcess5"/>
    <dgm:cxn modelId="{5E5E66FA-8D4A-41FB-BF86-6026DC269CF9}" type="presParOf" srcId="{E29940E6-CB45-441A-A16B-66B039C8F961}" destId="{2E6CF3CC-1D68-4C85-8805-FBC26E76AD63}" srcOrd="5" destOrd="0" presId="urn:microsoft.com/office/officeart/2005/8/layout/vProcess5"/>
    <dgm:cxn modelId="{90357598-8D2D-480D-AEFC-5832FC8DBF54}" type="presParOf" srcId="{E29940E6-CB45-441A-A16B-66B039C8F961}" destId="{942F1C29-A245-4800-BD64-FA67EB85CF21}" srcOrd="6" destOrd="0" presId="urn:microsoft.com/office/officeart/2005/8/layout/vProcess5"/>
    <dgm:cxn modelId="{F84A569F-BFA5-4B61-B558-F63526DB2BA3}" type="presParOf" srcId="{E29940E6-CB45-441A-A16B-66B039C8F961}" destId="{541A081D-6CD2-4C5C-9CE5-7A862538ADB3}" srcOrd="7" destOrd="0" presId="urn:microsoft.com/office/officeart/2005/8/layout/vProcess5"/>
    <dgm:cxn modelId="{AC858AEF-8764-4F63-AE37-8F6C398B5D76}" type="presParOf" srcId="{E29940E6-CB45-441A-A16B-66B039C8F961}" destId="{0E81D77C-7043-4FD6-B4AD-B2A6228F912F}" srcOrd="8" destOrd="0" presId="urn:microsoft.com/office/officeart/2005/8/layout/vProcess5"/>
    <dgm:cxn modelId="{2EF7D2B6-8C83-4303-8B81-7DAA8D52C749}" type="presParOf" srcId="{E29940E6-CB45-441A-A16B-66B039C8F961}" destId="{E0E06A22-8AB2-438A-AE34-6E05F8E5E9DD}" srcOrd="9" destOrd="0" presId="urn:microsoft.com/office/officeart/2005/8/layout/vProcess5"/>
    <dgm:cxn modelId="{36ED03F1-AA16-473E-B8BF-55371832C1DF}" type="presParOf" srcId="{E29940E6-CB45-441A-A16B-66B039C8F961}" destId="{ADB00898-E02C-4C0F-9EA5-DDAE974DB03C}" srcOrd="10" destOrd="0" presId="urn:microsoft.com/office/officeart/2005/8/layout/vProcess5"/>
    <dgm:cxn modelId="{AE83919B-6F88-4032-897D-74A5AB67311E}" type="presParOf" srcId="{E29940E6-CB45-441A-A16B-66B039C8F961}" destId="{94482552-24BF-4C72-BC0F-918D37F65958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ED553-2316-42FA-98A6-6C2E3A5A6B15}">
      <dsp:nvSpPr>
        <dsp:cNvPr id="0" name=""/>
        <dsp:cNvSpPr/>
      </dsp:nvSpPr>
      <dsp:spPr>
        <a:xfrm>
          <a:off x="0" y="0"/>
          <a:ext cx="5078730" cy="10613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100" kern="1200" dirty="0"/>
            <a:t>Nulägesbeskrivning </a:t>
          </a:r>
        </a:p>
      </dsp:txBody>
      <dsp:txXfrm>
        <a:off x="31087" y="31087"/>
        <a:ext cx="3843711" cy="999223"/>
      </dsp:txXfrm>
    </dsp:sp>
    <dsp:sp modelId="{291A70E7-9CCA-448D-8B46-EB158A114766}">
      <dsp:nvSpPr>
        <dsp:cNvPr id="0" name=""/>
        <dsp:cNvSpPr/>
      </dsp:nvSpPr>
      <dsp:spPr>
        <a:xfrm>
          <a:off x="425343" y="1254379"/>
          <a:ext cx="5078730" cy="10613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100" kern="1200" dirty="0"/>
            <a:t>Analys av styrkor, svagheter, möjligheter och  hot (SWOT-analys)</a:t>
          </a:r>
        </a:p>
      </dsp:txBody>
      <dsp:txXfrm>
        <a:off x="456430" y="1285466"/>
        <a:ext cx="3901304" cy="999223"/>
      </dsp:txXfrm>
    </dsp:sp>
    <dsp:sp modelId="{ADAC1CD6-87EC-443A-AC1E-34676E6B5057}">
      <dsp:nvSpPr>
        <dsp:cNvPr id="0" name=""/>
        <dsp:cNvSpPr/>
      </dsp:nvSpPr>
      <dsp:spPr>
        <a:xfrm>
          <a:off x="844338" y="2508758"/>
          <a:ext cx="5078730" cy="10613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100" kern="1200" dirty="0"/>
            <a:t>Behovsanalys baserad på SWOT</a:t>
          </a:r>
        </a:p>
      </dsp:txBody>
      <dsp:txXfrm>
        <a:off x="875425" y="2539845"/>
        <a:ext cx="3907652" cy="999223"/>
      </dsp:txXfrm>
    </dsp:sp>
    <dsp:sp modelId="{7482E5AE-B38A-40FA-8020-93FFFAA22DF5}">
      <dsp:nvSpPr>
        <dsp:cNvPr id="0" name=""/>
        <dsp:cNvSpPr/>
      </dsp:nvSpPr>
      <dsp:spPr>
        <a:xfrm>
          <a:off x="1269682" y="3763138"/>
          <a:ext cx="5078730" cy="10613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FI" sz="2100" kern="1200" dirty="0"/>
            <a:t>Val av de åtgärder som behövs</a:t>
          </a:r>
        </a:p>
      </dsp:txBody>
      <dsp:txXfrm>
        <a:off x="1300769" y="3794225"/>
        <a:ext cx="3901304" cy="999223"/>
      </dsp:txXfrm>
    </dsp:sp>
    <dsp:sp modelId="{2E6CF3CC-1D68-4C85-8805-FBC26E76AD63}">
      <dsp:nvSpPr>
        <dsp:cNvPr id="0" name=""/>
        <dsp:cNvSpPr/>
      </dsp:nvSpPr>
      <dsp:spPr>
        <a:xfrm>
          <a:off x="4388821" y="812934"/>
          <a:ext cx="689908" cy="68990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FI" sz="3200" kern="1200"/>
        </a:p>
      </dsp:txBody>
      <dsp:txXfrm>
        <a:off x="4544050" y="812934"/>
        <a:ext cx="379450" cy="519156"/>
      </dsp:txXfrm>
    </dsp:sp>
    <dsp:sp modelId="{942F1C29-A245-4800-BD64-FA67EB85CF21}">
      <dsp:nvSpPr>
        <dsp:cNvPr id="0" name=""/>
        <dsp:cNvSpPr/>
      </dsp:nvSpPr>
      <dsp:spPr>
        <a:xfrm>
          <a:off x="4814165" y="2067313"/>
          <a:ext cx="689908" cy="68990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FI" sz="3200" kern="1200"/>
        </a:p>
      </dsp:txBody>
      <dsp:txXfrm>
        <a:off x="4969394" y="2067313"/>
        <a:ext cx="379450" cy="519156"/>
      </dsp:txXfrm>
    </dsp:sp>
    <dsp:sp modelId="{541A081D-6CD2-4C5C-9CE5-7A862538ADB3}">
      <dsp:nvSpPr>
        <dsp:cNvPr id="0" name=""/>
        <dsp:cNvSpPr/>
      </dsp:nvSpPr>
      <dsp:spPr>
        <a:xfrm>
          <a:off x="5233160" y="3321693"/>
          <a:ext cx="689908" cy="68990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FI" sz="3200" kern="1200"/>
        </a:p>
      </dsp:txBody>
      <dsp:txXfrm>
        <a:off x="5388389" y="3321693"/>
        <a:ext cx="379450" cy="5191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813" cy="499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5" tIns="45863" rIns="91725" bIns="4586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4" y="0"/>
            <a:ext cx="2944812" cy="499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5" tIns="45863" rIns="91725" bIns="4586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82612"/>
            <a:ext cx="2944813" cy="49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5" tIns="45863" rIns="91725" bIns="4586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4" y="9482612"/>
            <a:ext cx="2944812" cy="49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5" tIns="45863" rIns="91725" bIns="458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7DE6C79-B71F-48EB-A777-2586FC3BC8F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4250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813" cy="499589"/>
          </a:xfrm>
          <a:prstGeom prst="rect">
            <a:avLst/>
          </a:prstGeom>
        </p:spPr>
        <p:txBody>
          <a:bodyPr vert="horz" lIns="91725" tIns="45863" rIns="91725" bIns="45863" rtlCol="0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276" y="0"/>
            <a:ext cx="2944813" cy="499589"/>
          </a:xfrm>
          <a:prstGeom prst="rect">
            <a:avLst/>
          </a:prstGeom>
        </p:spPr>
        <p:txBody>
          <a:bodyPr vert="horz" lIns="91725" tIns="45863" rIns="91725" bIns="45863" rtlCol="0"/>
          <a:lstStyle>
            <a:lvl1pPr algn="r">
              <a:defRPr sz="1200"/>
            </a:lvl1pPr>
          </a:lstStyle>
          <a:p>
            <a:pPr>
              <a:defRPr/>
            </a:pPr>
            <a:fld id="{B90C4777-C8A5-4060-BA71-51987F7BAC08}" type="datetimeFigureOut">
              <a:rPr lang="sv-SE"/>
              <a:pPr>
                <a:defRPr/>
              </a:pPr>
              <a:t>2022-10-04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25" tIns="45863" rIns="91725" bIns="45863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1" y="4742105"/>
            <a:ext cx="5438775" cy="4491512"/>
          </a:xfrm>
          <a:prstGeom prst="rect">
            <a:avLst/>
          </a:prstGeom>
        </p:spPr>
        <p:txBody>
          <a:bodyPr vert="horz" lIns="91725" tIns="45863" rIns="91725" bIns="45863" rtlCol="0"/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81016"/>
            <a:ext cx="2944813" cy="499589"/>
          </a:xfrm>
          <a:prstGeom prst="rect">
            <a:avLst/>
          </a:prstGeom>
        </p:spPr>
        <p:txBody>
          <a:bodyPr vert="horz" lIns="91725" tIns="45863" rIns="91725" bIns="4586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276" y="9481016"/>
            <a:ext cx="2944813" cy="499589"/>
          </a:xfrm>
          <a:prstGeom prst="rect">
            <a:avLst/>
          </a:prstGeom>
        </p:spPr>
        <p:txBody>
          <a:bodyPr vert="horz" lIns="91725" tIns="45863" rIns="91725" bIns="45863" rtlCol="0" anchor="b"/>
          <a:lstStyle>
            <a:lvl1pPr algn="r">
              <a:defRPr sz="1200"/>
            </a:lvl1pPr>
          </a:lstStyle>
          <a:p>
            <a:pPr>
              <a:defRPr/>
            </a:pPr>
            <a:fld id="{6F46FE75-A747-44F6-8E4C-CEA43EFEAD0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41937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E1C813-72D4-4B69-B8EB-83F64C9605E4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0740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BC7161-C9EB-4677-983A-7DD4D340A17C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4947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BC7161-C9EB-4677-983A-7DD4D340A17C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8032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BC7161-C9EB-4677-983A-7DD4D340A17C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6060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BC7161-C9EB-4677-983A-7DD4D340A17C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1054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BC7161-C9EB-4677-983A-7DD4D340A17C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2118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0AD71-E75F-4D40-9EC4-F92BCE99C568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7724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63CF6-371B-41AC-A971-2A6BD02999BB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586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F602F7-EEBB-426A-B05D-BA46198539E8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8709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136F0A-B046-44E7-ABA9-085A54143167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1458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BC7161-C9EB-4677-983A-7DD4D340A17C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859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63754-8679-4648-B066-09B43822F2B4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892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F7CEE5-FA34-4566-8BDE-A43B08575468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7148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B81ADB-F0C1-4A0D-93CD-CEE22C1D882D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699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BC7161-C9EB-4677-983A-7DD4D340A17C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6018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C02BDA-8646-46FB-9B4E-29156CB2BE18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4187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BBBC7161-C9EB-4677-983A-7DD4D340A17C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514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1" r:id="rId8"/>
    <p:sldLayoutId id="2147483982" r:id="rId9"/>
    <p:sldLayoutId id="2147483983" r:id="rId10"/>
    <p:sldLayoutId id="2147483984" r:id="rId11"/>
    <p:sldLayoutId id="2147483985" r:id="rId12"/>
    <p:sldLayoutId id="2147483986" r:id="rId13"/>
    <p:sldLayoutId id="2147483987" r:id="rId14"/>
    <p:sldLayoutId id="2147483988" r:id="rId15"/>
    <p:sldLayoutId id="21474839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4EE19A-7A37-486F-8968-68345AFDD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515144"/>
          </a:xfrm>
        </p:spPr>
        <p:txBody>
          <a:bodyPr>
            <a:normAutofit fontScale="90000"/>
          </a:bodyPr>
          <a:lstStyle/>
          <a:p>
            <a:endParaRPr lang="sv-FI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16CE31-24DA-47CE-8834-C12FC3A43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340768"/>
            <a:ext cx="6347714" cy="5328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FI" sz="4000" dirty="0">
                <a:solidFill>
                  <a:schemeClr val="tx1"/>
                </a:solidFill>
              </a:rPr>
              <a:t>Ålands </a:t>
            </a:r>
          </a:p>
          <a:p>
            <a:pPr marL="0" indent="0" algn="ctr">
              <a:buNone/>
            </a:pPr>
            <a:r>
              <a:rPr lang="sv-FI" sz="4000" dirty="0">
                <a:solidFill>
                  <a:schemeClr val="tx1"/>
                </a:solidFill>
              </a:rPr>
              <a:t>areal- och djurbaserade</a:t>
            </a:r>
          </a:p>
          <a:p>
            <a:pPr marL="0" indent="0" algn="ctr">
              <a:buNone/>
            </a:pPr>
            <a:r>
              <a:rPr lang="sv-FI" sz="4000" dirty="0">
                <a:solidFill>
                  <a:schemeClr val="tx1"/>
                </a:solidFill>
              </a:rPr>
              <a:t>åtgärder i</a:t>
            </a:r>
          </a:p>
          <a:p>
            <a:pPr marL="0" indent="0" algn="ctr">
              <a:buNone/>
            </a:pPr>
            <a:r>
              <a:rPr lang="sv-FI" sz="4000" dirty="0">
                <a:solidFill>
                  <a:schemeClr val="tx1"/>
                </a:solidFill>
              </a:rPr>
              <a:t>CAP-strategiplanen </a:t>
            </a:r>
          </a:p>
          <a:p>
            <a:pPr marL="0" indent="0" algn="ctr">
              <a:buNone/>
            </a:pPr>
            <a:r>
              <a:rPr lang="sv-FI" sz="4000" dirty="0">
                <a:solidFill>
                  <a:schemeClr val="tx1"/>
                </a:solidFill>
              </a:rPr>
              <a:t>2023-2027</a:t>
            </a:r>
          </a:p>
          <a:p>
            <a:pPr marL="0" indent="0" algn="ctr">
              <a:buNone/>
            </a:pPr>
            <a:endParaRPr lang="sv-FI" sz="2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sv-FI" sz="2000" dirty="0">
                <a:solidFill>
                  <a:schemeClr val="tx1"/>
                </a:solidFill>
              </a:rPr>
              <a:t>29.10.2022 Leila Lindström</a:t>
            </a:r>
          </a:p>
        </p:txBody>
      </p:sp>
    </p:spTree>
    <p:extLst>
      <p:ext uri="{BB962C8B-B14F-4D97-AF65-F5344CB8AC3E}">
        <p14:creationId xmlns:p14="http://schemas.microsoft.com/office/powerpoint/2010/main" val="2057984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F0C36C-D55E-F222-FA32-AD288AB0E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019200"/>
          </a:xfrm>
        </p:spPr>
        <p:txBody>
          <a:bodyPr/>
          <a:lstStyle/>
          <a:p>
            <a:r>
              <a:rPr lang="sv-FI" dirty="0">
                <a:solidFill>
                  <a:schemeClr val="tx1"/>
                </a:solidFill>
              </a:rPr>
              <a:t>Miljöersättning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ADFB930-FA6A-3F3F-A989-2E2E3B8AD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628800"/>
            <a:ext cx="7418786" cy="441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FI" sz="2400" dirty="0"/>
              <a:t>Ersättning för </a:t>
            </a:r>
          </a:p>
          <a:p>
            <a:pPr marL="400050" lvl="1" indent="0">
              <a:buNone/>
            </a:pPr>
            <a:r>
              <a:rPr lang="sv-FI" sz="2400" dirty="0"/>
              <a:t>inkomstbortfall</a:t>
            </a:r>
          </a:p>
          <a:p>
            <a:pPr marL="400050" lvl="1" indent="0">
              <a:buNone/>
            </a:pPr>
            <a:r>
              <a:rPr lang="sv-FI" sz="2400" dirty="0"/>
              <a:t>+ extra kostnader</a:t>
            </a:r>
          </a:p>
          <a:p>
            <a:pPr marL="400050" lvl="1" indent="0">
              <a:buNone/>
            </a:pPr>
            <a:endParaRPr lang="sv-FI" sz="2400" dirty="0"/>
          </a:p>
          <a:p>
            <a:pPr marL="0" indent="0">
              <a:buNone/>
            </a:pPr>
            <a:r>
              <a:rPr lang="sv-FI" sz="2400" dirty="0"/>
              <a:t>för att genomföra ett miljöåtagande</a:t>
            </a:r>
            <a:endParaRPr lang="sv-FI" sz="800" dirty="0"/>
          </a:p>
          <a:p>
            <a:pPr marL="0" indent="0">
              <a:buNone/>
            </a:pPr>
            <a:r>
              <a:rPr lang="sv-FI" dirty="0"/>
              <a:t>	</a:t>
            </a:r>
            <a:r>
              <a:rPr lang="sv-FI" sz="2400" dirty="0"/>
              <a:t>+  en ”morot” (transaktionskostnad) max 20%. </a:t>
            </a:r>
          </a:p>
          <a:p>
            <a:pPr marL="0" indent="0">
              <a:buNone/>
            </a:pPr>
            <a:endParaRPr lang="sv-FI" sz="2400" dirty="0"/>
          </a:p>
          <a:p>
            <a:pPr marL="0" indent="0">
              <a:buNone/>
            </a:pPr>
            <a:r>
              <a:rPr lang="sv-FI" sz="2400" dirty="0"/>
              <a:t>Alla ersättningsnivåer baserar sig på kalkyler (MTT)  </a:t>
            </a:r>
          </a:p>
        </p:txBody>
      </p:sp>
    </p:spTree>
    <p:extLst>
      <p:ext uri="{BB962C8B-B14F-4D97-AF65-F5344CB8AC3E}">
        <p14:creationId xmlns:p14="http://schemas.microsoft.com/office/powerpoint/2010/main" val="1759133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F3601F-D067-41DB-A52D-7E2CDE5EA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019200"/>
          </a:xfrm>
        </p:spPr>
        <p:txBody>
          <a:bodyPr/>
          <a:lstStyle/>
          <a:p>
            <a:r>
              <a:rPr lang="sv-FI" dirty="0">
                <a:solidFill>
                  <a:schemeClr val="tx1"/>
                </a:solidFill>
              </a:rPr>
              <a:t>Miljöåtaganden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8075BA2-9235-488C-937E-ABE331F56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412776"/>
            <a:ext cx="7924803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FI" sz="2800" dirty="0"/>
              <a:t>1. Gårdsomfattande miljöåtagande </a:t>
            </a:r>
          </a:p>
          <a:p>
            <a:pPr marL="0" indent="0">
              <a:buNone/>
            </a:pPr>
            <a:endParaRPr lang="sv-FI" sz="800" dirty="0"/>
          </a:p>
          <a:p>
            <a:pPr>
              <a:buFont typeface="Trebuchet MS" panose="020B0603020202020204" pitchFamily="34" charset="0"/>
              <a:buChar char="–"/>
            </a:pPr>
            <a:r>
              <a:rPr lang="sv-FI" sz="2400" dirty="0"/>
              <a:t>Ingen uppdelning i husdjursgårdar och växtodlingsgårdar</a:t>
            </a:r>
          </a:p>
          <a:p>
            <a:pPr marL="0" indent="0">
              <a:buNone/>
            </a:pPr>
            <a:endParaRPr lang="sv-FI" sz="2400" dirty="0"/>
          </a:p>
          <a:p>
            <a:pPr>
              <a:buFont typeface="Trebuchet MS" panose="020B0603020202020204" pitchFamily="34" charset="0"/>
              <a:buChar char="–"/>
            </a:pPr>
            <a:r>
              <a:rPr lang="sv-FI" sz="2400" dirty="0"/>
              <a:t>Obligatorisk del + frivilliga skiftesvisa komplement</a:t>
            </a:r>
          </a:p>
          <a:p>
            <a:pPr marL="0" indent="0">
              <a:buNone/>
            </a:pPr>
            <a:endParaRPr lang="sv-FI" sz="2400" dirty="0"/>
          </a:p>
          <a:p>
            <a:pPr marL="0" indent="0">
              <a:buNone/>
            </a:pPr>
            <a:r>
              <a:rPr lang="sv-FI" sz="2400" b="1" dirty="0"/>
              <a:t>Obligatoriskt</a:t>
            </a:r>
            <a:r>
              <a:rPr lang="sv-FI" sz="2400" dirty="0"/>
              <a:t>: 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2400" dirty="0"/>
              <a:t>Odlings- och gödslingsplan 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2400" dirty="0"/>
              <a:t>Skiftesvisa anteckningar  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2400" dirty="0"/>
              <a:t>Markkartering</a:t>
            </a:r>
          </a:p>
          <a:p>
            <a:pPr marL="400050" lvl="1" indent="0">
              <a:buNone/>
            </a:pPr>
            <a:endParaRPr lang="sv-FI" sz="2200" b="1" dirty="0"/>
          </a:p>
          <a:p>
            <a:pPr marL="0" indent="0">
              <a:buNone/>
            </a:pPr>
            <a:endParaRPr lang="sv-FI" sz="2400" dirty="0"/>
          </a:p>
        </p:txBody>
      </p:sp>
    </p:spTree>
    <p:extLst>
      <p:ext uri="{BB962C8B-B14F-4D97-AF65-F5344CB8AC3E}">
        <p14:creationId xmlns:p14="http://schemas.microsoft.com/office/powerpoint/2010/main" val="855756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7AE925-1E34-E698-57EB-AB6EB829E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7202761" cy="1320800"/>
          </a:xfrm>
        </p:spPr>
        <p:txBody>
          <a:bodyPr/>
          <a:lstStyle/>
          <a:p>
            <a:r>
              <a:rPr lang="sv-FI" dirty="0">
                <a:solidFill>
                  <a:schemeClr val="tx1"/>
                </a:solidFill>
              </a:rPr>
              <a:t>Gårdsomfattande miljöåtagande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BCD48F-D878-1BEE-63B8-A0C1F3A2F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268760"/>
            <a:ext cx="7490793" cy="533418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sv-FI" b="1" dirty="0"/>
          </a:p>
          <a:p>
            <a:pPr marL="0" indent="0">
              <a:buNone/>
            </a:pPr>
            <a:r>
              <a:rPr lang="sv-FI" sz="9600" b="1" dirty="0">
                <a:solidFill>
                  <a:srgbClr val="FF0000"/>
                </a:solidFill>
              </a:rPr>
              <a:t>Nytt:  </a:t>
            </a:r>
          </a:p>
          <a:p>
            <a:pPr marL="0" indent="0">
              <a:buNone/>
            </a:pPr>
            <a:r>
              <a:rPr lang="sv-FI" sz="8800" dirty="0">
                <a:solidFill>
                  <a:schemeClr val="tx1"/>
                </a:solidFill>
              </a:rPr>
              <a:t>i den obligatoriska delen</a:t>
            </a:r>
            <a:r>
              <a:rPr lang="sv-FI" sz="8800" dirty="0"/>
              <a:t>: 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8800" dirty="0"/>
              <a:t>Miljö- och klimatplan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FI" sz="7200" dirty="0"/>
              <a:t>1 gång på 5 år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FI" sz="7200" dirty="0"/>
              <a:t>identifiera konkreta miljöutmaningar och utvecklingsmöjligheter på den egna gården 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8800" dirty="0"/>
              <a:t>Miljö- och klimatskolning årligen en dag (nätskolning) 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8800" dirty="0"/>
              <a:t>Omfattande jordanalys eller markscanning på 3 skiften en gång på 5 år</a:t>
            </a:r>
          </a:p>
          <a:p>
            <a:pPr marL="0" indent="0">
              <a:buNone/>
            </a:pPr>
            <a:endParaRPr lang="sv-FI" sz="6000" b="1" dirty="0"/>
          </a:p>
          <a:p>
            <a:pPr marL="0" indent="0">
              <a:buNone/>
            </a:pPr>
            <a:r>
              <a:rPr lang="sv-FI" sz="9600" b="1" dirty="0"/>
              <a:t>Flyttat: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8800" dirty="0"/>
              <a:t>Skyddsremsorna (3 meter) 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8800" dirty="0"/>
              <a:t>Kväve- och fosforgödslingen gränser har flyttat till villkorligheten</a:t>
            </a:r>
          </a:p>
          <a:p>
            <a:pPr marL="0" indent="0">
              <a:buNone/>
            </a:pPr>
            <a:r>
              <a:rPr lang="sv-FI" sz="5100" b="1" dirty="0"/>
              <a:t>  </a:t>
            </a:r>
          </a:p>
          <a:p>
            <a:pPr marL="0" indent="0">
              <a:buNone/>
            </a:pPr>
            <a:r>
              <a:rPr lang="sv-FI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7225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1864D3-559E-4934-8CED-F5536D418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548680"/>
            <a:ext cx="6347713" cy="720080"/>
          </a:xfrm>
        </p:spPr>
        <p:txBody>
          <a:bodyPr/>
          <a:lstStyle/>
          <a:p>
            <a:r>
              <a:rPr lang="sv-FI" dirty="0">
                <a:solidFill>
                  <a:schemeClr val="tx1"/>
                </a:solidFill>
              </a:rPr>
              <a:t>Miljöåtaganden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E8D6B1-07FE-482D-B2A3-B9BFFE101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268760"/>
            <a:ext cx="8534402" cy="54726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v-FI" sz="2800" dirty="0"/>
              <a:t>Frivilliga skiftesvisa komplement (5 st. tidigare 7st.)</a:t>
            </a:r>
          </a:p>
          <a:p>
            <a:pPr marL="0" indent="0">
              <a:spcBef>
                <a:spcPts val="0"/>
              </a:spcBef>
              <a:buNone/>
            </a:pPr>
            <a:endParaRPr lang="sv-FI" sz="800" dirty="0"/>
          </a:p>
          <a:p>
            <a:pPr marL="914400" lvl="1" indent="-457200">
              <a:buFont typeface="+mj-lt"/>
              <a:buAutoNum type="arabicPeriod"/>
            </a:pPr>
            <a:r>
              <a:rPr lang="sv-FI" sz="2400" dirty="0"/>
              <a:t>Odling av markförbättrande växter och saneringsväxter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FI" sz="2400" dirty="0"/>
              <a:t>Fånggröda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FI" sz="2400" dirty="0"/>
              <a:t>Alternativa växtskyddsmetoder i trädgårdsodling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FI" sz="2400" dirty="0"/>
              <a:t>Främjande av cirkulär ekonomi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FI" sz="2400" dirty="0"/>
              <a:t>Odling av </a:t>
            </a:r>
            <a:r>
              <a:rPr lang="sv-FI" sz="2400" dirty="0" err="1"/>
              <a:t>dragväxter</a:t>
            </a:r>
            <a:r>
              <a:rPr lang="sv-FI" sz="2400" dirty="0"/>
              <a:t> för bin</a:t>
            </a:r>
          </a:p>
          <a:p>
            <a:pPr marL="0" indent="0">
              <a:buNone/>
            </a:pPr>
            <a:r>
              <a:rPr lang="sv-FI" sz="2200" dirty="0">
                <a:solidFill>
                  <a:srgbClr val="FF0000"/>
                </a:solidFill>
              </a:rPr>
              <a:t>Nytt:</a:t>
            </a:r>
            <a:r>
              <a:rPr lang="sv-FI" sz="2400" b="1" dirty="0">
                <a:solidFill>
                  <a:srgbClr val="FF0000"/>
                </a:solidFill>
              </a:rPr>
              <a:t> </a:t>
            </a:r>
          </a:p>
          <a:p>
            <a:pPr lvl="1">
              <a:buFont typeface="Trebuchet MS" panose="020B0603020202020204" pitchFamily="34" charset="0"/>
              <a:buChar char="–"/>
            </a:pPr>
            <a:r>
              <a:rPr lang="sv-FI" sz="2400" dirty="0">
                <a:solidFill>
                  <a:schemeClr val="tx1"/>
                </a:solidFill>
              </a:rPr>
              <a:t>Kan sökas årligen</a:t>
            </a:r>
          </a:p>
          <a:p>
            <a:pPr lvl="1">
              <a:buFont typeface="Trebuchet MS" panose="020B0603020202020204" pitchFamily="34" charset="0"/>
              <a:buChar char="–"/>
            </a:pPr>
            <a:r>
              <a:rPr lang="sv-FI" sz="2400" dirty="0">
                <a:solidFill>
                  <a:schemeClr val="tx1"/>
                </a:solidFill>
              </a:rPr>
              <a:t>Behöver inte genomföras alla år</a:t>
            </a:r>
          </a:p>
          <a:p>
            <a:pPr marL="0" indent="0">
              <a:buNone/>
            </a:pPr>
            <a:endParaRPr lang="sv-FI" sz="2200" dirty="0">
              <a:solidFill>
                <a:schemeClr val="tx1"/>
              </a:solidFill>
            </a:endParaRPr>
          </a:p>
          <a:p>
            <a:pPr>
              <a:buFont typeface="Trebuchet MS" panose="020B0603020202020204" pitchFamily="34" charset="0"/>
              <a:buChar char="–"/>
            </a:pPr>
            <a:r>
              <a:rPr lang="sv-FI" sz="2400" dirty="0">
                <a:solidFill>
                  <a:schemeClr val="tx1"/>
                </a:solidFill>
              </a:rPr>
              <a:t>Vinterbevuxen mark -&gt; Pelare I Växttäcke vintertid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2400" dirty="0">
                <a:solidFill>
                  <a:schemeClr val="tx1"/>
                </a:solidFill>
              </a:rPr>
              <a:t>Användning av täckmaterial -&gt; Alternativa växtskyddsmetoder i trädgårdsodling  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2400" dirty="0">
                <a:solidFill>
                  <a:schemeClr val="tx1"/>
                </a:solidFill>
              </a:rPr>
              <a:t>Mekanisk ogräsbekämpning i potatis: borta</a:t>
            </a:r>
          </a:p>
          <a:p>
            <a:pPr marL="0" indent="0">
              <a:buNone/>
            </a:pPr>
            <a:r>
              <a:rPr lang="sv-FI" sz="2200" dirty="0">
                <a:solidFill>
                  <a:schemeClr val="tx1"/>
                </a:solidFill>
              </a:rPr>
              <a:t> </a:t>
            </a:r>
          </a:p>
          <a:p>
            <a:pPr lvl="1">
              <a:buFont typeface="Trebuchet MS" panose="020B0603020202020204" pitchFamily="34" charset="0"/>
              <a:buChar char="–"/>
            </a:pPr>
            <a:endParaRPr lang="sv-FI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v-FI" sz="2800" dirty="0"/>
          </a:p>
          <a:p>
            <a:pPr marL="0" indent="0">
              <a:buNone/>
            </a:pPr>
            <a:endParaRPr lang="sv-FI" sz="2800" dirty="0"/>
          </a:p>
        </p:txBody>
      </p:sp>
    </p:spTree>
    <p:extLst>
      <p:ext uri="{BB962C8B-B14F-4D97-AF65-F5344CB8AC3E}">
        <p14:creationId xmlns:p14="http://schemas.microsoft.com/office/powerpoint/2010/main" val="1101337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1864D3-559E-4934-8CED-F5536D418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3176"/>
          </a:xfrm>
        </p:spPr>
        <p:txBody>
          <a:bodyPr>
            <a:normAutofit fontScale="90000"/>
          </a:bodyPr>
          <a:lstStyle/>
          <a:p>
            <a:r>
              <a:rPr lang="sv-FI" sz="3600" dirty="0">
                <a:solidFill>
                  <a:schemeClr val="tx1"/>
                </a:solidFill>
              </a:rPr>
              <a:t>Frivilliga skiftesvisa komplement</a:t>
            </a:r>
            <a:endParaRPr lang="sv-FI" dirty="0">
              <a:solidFill>
                <a:schemeClr val="tx1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E8D6B1-07FE-482D-B2A3-B9BFFE101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555" y="1412776"/>
            <a:ext cx="8354890" cy="51845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FI" sz="2400" dirty="0"/>
              <a:t>1. Odling av markförbättrande växter och saneringsväxter</a:t>
            </a:r>
          </a:p>
          <a:p>
            <a:pPr marL="800100" lvl="2" indent="0">
              <a:buNone/>
            </a:pPr>
            <a:r>
              <a:rPr lang="sv-FI" sz="2200" dirty="0">
                <a:solidFill>
                  <a:srgbClr val="FF0000"/>
                </a:solidFill>
              </a:rPr>
              <a:t>Nytt:</a:t>
            </a:r>
            <a:r>
              <a:rPr lang="sv-FI" sz="2200" dirty="0"/>
              <a:t> </a:t>
            </a:r>
          </a:p>
          <a:p>
            <a:pPr lvl="2" indent="-342900">
              <a:buFontTx/>
              <a:buChar char="-"/>
            </a:pPr>
            <a:r>
              <a:rPr lang="sv-FI" sz="2200" dirty="0"/>
              <a:t>måste ha funnits en ettårig produktionsgröda på skiftet föregående år </a:t>
            </a:r>
          </a:p>
          <a:p>
            <a:pPr lvl="2" indent="-342900">
              <a:buFontTx/>
              <a:buChar char="-"/>
            </a:pPr>
            <a:r>
              <a:rPr lang="sv-FI" sz="2200" dirty="0"/>
              <a:t>Också markförbättrande växter (tidigare bara saneringsväxter</a:t>
            </a:r>
          </a:p>
          <a:p>
            <a:pPr lvl="2" indent="-342900">
              <a:buFontTx/>
              <a:buChar char="-"/>
            </a:pPr>
            <a:r>
              <a:rPr lang="sv-FI" sz="2200" dirty="0"/>
              <a:t>Gröngödslingsvallen (konventionell) har flyttat till Pelare I Miljösystemstödet = ingen miljöersättning från Pelare II</a:t>
            </a:r>
          </a:p>
          <a:p>
            <a:pPr marL="0" indent="0">
              <a:buNone/>
            </a:pPr>
            <a:r>
              <a:rPr lang="sv-FI" sz="2400" dirty="0"/>
              <a:t>2. Fånggröda (nu egen åtgärd)</a:t>
            </a:r>
          </a:p>
          <a:p>
            <a:pPr marL="800100" lvl="2" indent="0">
              <a:buNone/>
            </a:pPr>
            <a:r>
              <a:rPr lang="sv-FI" sz="2200" dirty="0">
                <a:solidFill>
                  <a:srgbClr val="FF0000"/>
                </a:solidFill>
              </a:rPr>
              <a:t>Nytt:  </a:t>
            </a:r>
          </a:p>
          <a:p>
            <a:pPr lvl="2" indent="-342900">
              <a:buFont typeface="Trebuchet MS" panose="020B0603020202020204" pitchFamily="34" charset="0"/>
              <a:buChar char="–"/>
            </a:pPr>
            <a:r>
              <a:rPr lang="sv-FI" sz="2200" dirty="0">
                <a:solidFill>
                  <a:schemeClr val="tx1"/>
                </a:solidFill>
              </a:rPr>
              <a:t>På max. 30% av den </a:t>
            </a:r>
            <a:r>
              <a:rPr lang="sv-FI" sz="2200" dirty="0" err="1">
                <a:solidFill>
                  <a:schemeClr val="tx1"/>
                </a:solidFill>
              </a:rPr>
              <a:t>ersättningsberättigande</a:t>
            </a:r>
            <a:r>
              <a:rPr lang="sv-FI" sz="2200" dirty="0">
                <a:solidFill>
                  <a:schemeClr val="tx1"/>
                </a:solidFill>
              </a:rPr>
              <a:t> arealen</a:t>
            </a:r>
          </a:p>
          <a:p>
            <a:pPr lvl="2" indent="-342900">
              <a:buFont typeface="Trebuchet MS" panose="020B0603020202020204" pitchFamily="34" charset="0"/>
              <a:buChar char="–"/>
            </a:pPr>
            <a:r>
              <a:rPr lang="sv-FI" sz="2200" dirty="0">
                <a:solidFill>
                  <a:schemeClr val="tx1"/>
                </a:solidFill>
              </a:rPr>
              <a:t>Ingen begränsning för användningen nästa år 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sv-FI" sz="2000" dirty="0"/>
          </a:p>
          <a:p>
            <a:pPr marL="0" indent="0">
              <a:buNone/>
            </a:pPr>
            <a:endParaRPr lang="sv-FI" sz="2800" dirty="0"/>
          </a:p>
          <a:p>
            <a:pPr marL="514350" indent="-514350">
              <a:buAutoNum type="alphaLcParenR"/>
            </a:pPr>
            <a:endParaRPr lang="sv-FI" sz="2800" dirty="0"/>
          </a:p>
        </p:txBody>
      </p:sp>
    </p:spTree>
    <p:extLst>
      <p:ext uri="{BB962C8B-B14F-4D97-AF65-F5344CB8AC3E}">
        <p14:creationId xmlns:p14="http://schemas.microsoft.com/office/powerpoint/2010/main" val="2317280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1864D3-559E-4934-8CED-F5536D418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9160"/>
          </a:xfrm>
        </p:spPr>
        <p:txBody>
          <a:bodyPr>
            <a:normAutofit fontScale="90000"/>
          </a:bodyPr>
          <a:lstStyle/>
          <a:p>
            <a:r>
              <a:rPr lang="sv-FI" sz="3600" dirty="0">
                <a:solidFill>
                  <a:schemeClr val="tx1"/>
                </a:solidFill>
              </a:rPr>
              <a:t>Frivilliga skiftesvisa komplement</a:t>
            </a:r>
            <a:endParaRPr lang="sv-FI" dirty="0">
              <a:solidFill>
                <a:schemeClr val="tx1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E8D6B1-07FE-482D-B2A3-B9BFFE101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268760"/>
            <a:ext cx="8534402" cy="54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FI" sz="2400" dirty="0"/>
              <a:t>3. Alternativa växtskyddsmetoder i trädgårdsodling</a:t>
            </a:r>
          </a:p>
          <a:p>
            <a:pPr marL="0" indent="0">
              <a:buNone/>
            </a:pPr>
            <a:r>
              <a:rPr lang="sv-FI" sz="2400" dirty="0"/>
              <a:t>	</a:t>
            </a:r>
            <a:r>
              <a:rPr lang="sv-FI" sz="2000" dirty="0">
                <a:solidFill>
                  <a:srgbClr val="FF0000"/>
                </a:solidFill>
              </a:rPr>
              <a:t>Nytt:</a:t>
            </a:r>
          </a:p>
          <a:p>
            <a:pPr marL="0" indent="0">
              <a:buNone/>
            </a:pPr>
            <a:r>
              <a:rPr lang="sv-FI" sz="2000" dirty="0">
                <a:solidFill>
                  <a:srgbClr val="FF0000"/>
                </a:solidFill>
              </a:rPr>
              <a:t>	</a:t>
            </a:r>
            <a:r>
              <a:rPr lang="sv-FI" sz="2000" dirty="0">
                <a:solidFill>
                  <a:schemeClr val="tx1"/>
                </a:solidFill>
              </a:rPr>
              <a:t>Ingen gruppering i Grupp I och Grupp II</a:t>
            </a:r>
          </a:p>
          <a:p>
            <a:pPr marL="0" indent="0">
              <a:buNone/>
            </a:pPr>
            <a:endParaRPr lang="sv-FI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v-FI" sz="2000" dirty="0">
                <a:solidFill>
                  <a:schemeClr val="tx1"/>
                </a:solidFill>
              </a:rPr>
              <a:t>Metoderna: </a:t>
            </a:r>
          </a:p>
          <a:p>
            <a:pPr lvl="1">
              <a:buFont typeface="Trebuchet MS" panose="020B0603020202020204" pitchFamily="34" charset="0"/>
              <a:buChar char="–"/>
            </a:pPr>
            <a:r>
              <a:rPr lang="sv-FI" sz="2000" dirty="0">
                <a:solidFill>
                  <a:schemeClr val="tx1"/>
                </a:solidFill>
              </a:rPr>
              <a:t>Användning av mikrobiologiska växtskyddsmedel som sprids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FI" sz="1800" dirty="0">
                <a:solidFill>
                  <a:schemeClr val="tx1"/>
                </a:solidFill>
              </a:rPr>
              <a:t>mekaniskt för bekämpning av växtsjukdomar eller skadegörare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FI" sz="1800" dirty="0">
                <a:solidFill>
                  <a:schemeClr val="tx1"/>
                </a:solidFill>
              </a:rPr>
              <a:t>med pollinerande insekter för bekämpning av växtsjukdomar</a:t>
            </a:r>
          </a:p>
          <a:p>
            <a:pPr lvl="1">
              <a:buFont typeface="Trebuchet MS" panose="020B0603020202020204" pitchFamily="34" charset="0"/>
              <a:buChar char="–"/>
            </a:pPr>
            <a:r>
              <a:rPr lang="sv-FI" sz="2000" dirty="0">
                <a:solidFill>
                  <a:schemeClr val="tx1"/>
                </a:solidFill>
              </a:rPr>
              <a:t>Användning av makroorganismpreparat för bekämpning av växtskadegörare</a:t>
            </a:r>
          </a:p>
          <a:p>
            <a:pPr lvl="1">
              <a:buFont typeface="Trebuchet MS" panose="020B0603020202020204" pitchFamily="34" charset="0"/>
              <a:buChar char="–"/>
            </a:pPr>
            <a:r>
              <a:rPr lang="sv-FI" sz="2000" dirty="0">
                <a:solidFill>
                  <a:schemeClr val="tx1"/>
                </a:solidFill>
              </a:rPr>
              <a:t>Insektsnät</a:t>
            </a:r>
          </a:p>
          <a:p>
            <a:pPr lvl="1">
              <a:buFont typeface="Trebuchet MS" panose="020B0603020202020204" pitchFamily="34" charset="0"/>
              <a:buChar char="–"/>
            </a:pPr>
            <a:r>
              <a:rPr lang="sv-FI" sz="2000" dirty="0">
                <a:solidFill>
                  <a:schemeClr val="tx1"/>
                </a:solidFill>
              </a:rPr>
              <a:t>Marktäckning under växtperioden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sv-FI" sz="1800" dirty="0">
                <a:solidFill>
                  <a:schemeClr val="tx1"/>
                </a:solidFill>
              </a:rPr>
              <a:t>i odling av ettåriga trädgårdsväxter; </a:t>
            </a:r>
            <a:r>
              <a:rPr lang="sv-FI" sz="1800" dirty="0" err="1">
                <a:solidFill>
                  <a:schemeClr val="tx1"/>
                </a:solidFill>
              </a:rPr>
              <a:t>organsikt</a:t>
            </a:r>
            <a:r>
              <a:rPr lang="sv-FI" sz="1800" dirty="0">
                <a:solidFill>
                  <a:schemeClr val="tx1"/>
                </a:solidFill>
              </a:rPr>
              <a:t> eller biologiskt nedbrytbar marktäckning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sv-FI" sz="1800" dirty="0">
                <a:solidFill>
                  <a:schemeClr val="tx1"/>
                </a:solidFill>
              </a:rPr>
              <a:t>i odling av fleråriga trädgårdsväxter; organisk eller biologiskt nedbrytbar marktäckning eller klippt </a:t>
            </a:r>
            <a:r>
              <a:rPr lang="sv-FI" sz="1800" dirty="0" err="1">
                <a:solidFill>
                  <a:schemeClr val="tx1"/>
                </a:solidFill>
              </a:rPr>
              <a:t>grästäcke</a:t>
            </a:r>
            <a:endParaRPr lang="sv-FI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v-FI" sz="2200" dirty="0">
              <a:solidFill>
                <a:schemeClr val="tx1"/>
              </a:solidFill>
            </a:endParaRPr>
          </a:p>
          <a:p>
            <a:pPr marL="514350" indent="-514350">
              <a:buAutoNum type="alphaLcParenR"/>
            </a:pPr>
            <a:endParaRPr lang="sv-FI" sz="2800" dirty="0"/>
          </a:p>
          <a:p>
            <a:pPr marL="514350" indent="-514350">
              <a:buAutoNum type="alphaLcParenR"/>
            </a:pPr>
            <a:endParaRPr lang="sv-FI" sz="2800" dirty="0"/>
          </a:p>
        </p:txBody>
      </p:sp>
    </p:spTree>
    <p:extLst>
      <p:ext uri="{BB962C8B-B14F-4D97-AF65-F5344CB8AC3E}">
        <p14:creationId xmlns:p14="http://schemas.microsoft.com/office/powerpoint/2010/main" val="3872534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1864D3-559E-4934-8CED-F5536D418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9160"/>
          </a:xfrm>
        </p:spPr>
        <p:txBody>
          <a:bodyPr>
            <a:normAutofit fontScale="90000"/>
          </a:bodyPr>
          <a:lstStyle/>
          <a:p>
            <a:r>
              <a:rPr lang="sv-FI" sz="3600" dirty="0">
                <a:solidFill>
                  <a:schemeClr val="tx1"/>
                </a:solidFill>
              </a:rPr>
              <a:t>Frivilliga skiftesvisa komplement</a:t>
            </a:r>
            <a:endParaRPr lang="sv-FI" dirty="0">
              <a:solidFill>
                <a:schemeClr val="tx1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E8D6B1-07FE-482D-B2A3-B9BFFE101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412776"/>
            <a:ext cx="8534402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FI" sz="2400" dirty="0"/>
              <a:t>3. Alternativa växtskyddsmetoder i trädgårdsodling</a:t>
            </a:r>
          </a:p>
          <a:p>
            <a:pPr marL="400050" lvl="1" indent="0">
              <a:buNone/>
            </a:pPr>
            <a:r>
              <a:rPr lang="sv-FI" sz="2000" dirty="0">
                <a:solidFill>
                  <a:srgbClr val="FF0000"/>
                </a:solidFill>
              </a:rPr>
              <a:t>Nytt:</a:t>
            </a:r>
            <a:r>
              <a:rPr lang="sv-FI" sz="2000" dirty="0">
                <a:solidFill>
                  <a:schemeClr val="tx1"/>
                </a:solidFill>
              </a:rPr>
              <a:t> </a:t>
            </a:r>
          </a:p>
          <a:p>
            <a:pPr lvl="1" indent="-342900">
              <a:buFont typeface="Trebuchet MS" panose="020B0603020202020204" pitchFamily="34" charset="0"/>
              <a:buChar char="–"/>
            </a:pPr>
            <a:r>
              <a:rPr lang="sv-FI" sz="2000" dirty="0">
                <a:solidFill>
                  <a:schemeClr val="tx1"/>
                </a:solidFill>
              </a:rPr>
              <a:t>Förhandsplan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sv-FI" sz="1800" dirty="0">
                <a:solidFill>
                  <a:schemeClr val="tx1"/>
                </a:solidFill>
              </a:rPr>
              <a:t>De alternativa metoderna för varje växtart och –skifte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sv-FI" sz="1800" dirty="0">
                <a:solidFill>
                  <a:schemeClr val="tx1"/>
                </a:solidFill>
              </a:rPr>
              <a:t>Med vilka hjälpmedel behovet av bekämpning följs upp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sv-FI" sz="1800" dirty="0">
                <a:solidFill>
                  <a:schemeClr val="tx1"/>
                </a:solidFill>
              </a:rPr>
              <a:t>I vilka situationer alternativa metoderna kompletteras med andra metoder  </a:t>
            </a:r>
          </a:p>
          <a:p>
            <a:pPr marL="457200" lvl="1" indent="0">
              <a:buNone/>
            </a:pPr>
            <a:r>
              <a:rPr lang="sv-FI" sz="2000" dirty="0"/>
              <a:t>Borta:</a:t>
            </a:r>
            <a:r>
              <a:rPr lang="sv-FI" sz="2600" dirty="0"/>
              <a:t> 	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sv-FI" sz="1800" dirty="0"/>
              <a:t>odlingstunnlar (plast),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sv-FI" sz="1800" dirty="0"/>
              <a:t>mekanisk ogräsbekämpning med traktordriven brännare och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sv-FI" sz="1800" dirty="0"/>
              <a:t>ogräsharv med optisk styrning har tagits bort. </a:t>
            </a:r>
            <a:r>
              <a:rPr lang="sv-FI" sz="2400" dirty="0"/>
              <a:t>  </a:t>
            </a:r>
          </a:p>
          <a:p>
            <a:pPr marL="514350" indent="-514350">
              <a:buAutoNum type="alphaLcParenR"/>
            </a:pPr>
            <a:endParaRPr lang="sv-FI" sz="2800" dirty="0"/>
          </a:p>
        </p:txBody>
      </p:sp>
    </p:spTree>
    <p:extLst>
      <p:ext uri="{BB962C8B-B14F-4D97-AF65-F5344CB8AC3E}">
        <p14:creationId xmlns:p14="http://schemas.microsoft.com/office/powerpoint/2010/main" val="2706773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1864D3-559E-4934-8CED-F5536D418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3176"/>
          </a:xfrm>
        </p:spPr>
        <p:txBody>
          <a:bodyPr>
            <a:normAutofit fontScale="90000"/>
          </a:bodyPr>
          <a:lstStyle/>
          <a:p>
            <a:r>
              <a:rPr lang="sv-FI" sz="3600" dirty="0">
                <a:solidFill>
                  <a:schemeClr val="tx1"/>
                </a:solidFill>
              </a:rPr>
              <a:t>Frivilliga skiftesvisa komplement</a:t>
            </a:r>
            <a:endParaRPr lang="sv-FI" dirty="0">
              <a:solidFill>
                <a:schemeClr val="tx1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E8D6B1-07FE-482D-B2A3-B9BFFE101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412776"/>
            <a:ext cx="8534402" cy="51125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FI" sz="3100" dirty="0"/>
              <a:t>4. Främjande av cirkulär ekonomi </a:t>
            </a:r>
            <a:r>
              <a:rPr lang="sv-FI" sz="2400" dirty="0">
                <a:solidFill>
                  <a:srgbClr val="FF0000"/>
                </a:solidFill>
              </a:rPr>
              <a:t>(ny åtgärd)</a:t>
            </a:r>
          </a:p>
          <a:p>
            <a:pPr marL="0" indent="0">
              <a:buNone/>
            </a:pPr>
            <a:endParaRPr lang="sv-FI" sz="900" dirty="0">
              <a:solidFill>
                <a:srgbClr val="FF0000"/>
              </a:solidFill>
            </a:endParaRPr>
          </a:p>
          <a:p>
            <a:pPr>
              <a:buFont typeface="Trebuchet MS" panose="020B0603020202020204" pitchFamily="34" charset="0"/>
              <a:buChar char="–"/>
            </a:pPr>
            <a:r>
              <a:rPr lang="sv-FI" sz="2400" dirty="0">
                <a:solidFill>
                  <a:schemeClr val="tx1"/>
                </a:solidFill>
              </a:rPr>
              <a:t>Kan sökas av både husdjursgårdar och växtodlingsgårdar </a:t>
            </a:r>
          </a:p>
          <a:p>
            <a:pPr marL="0" indent="0">
              <a:buNone/>
            </a:pPr>
            <a:endParaRPr lang="sv-FI" sz="2400" dirty="0">
              <a:solidFill>
                <a:srgbClr val="FF0000"/>
              </a:solidFill>
            </a:endParaRPr>
          </a:p>
          <a:p>
            <a:pPr marL="857250" lvl="1" indent="-457200">
              <a:buFont typeface="Trebuchet MS" panose="020B0603020202020204" pitchFamily="34" charset="0"/>
              <a:buChar char="–"/>
            </a:pPr>
            <a:r>
              <a:rPr lang="sv-FI" sz="2600" dirty="0"/>
              <a:t>Användning av placerande eller nedmyllande utrustning för spridning av flytande gödselpreparat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sv-FI" sz="2100" dirty="0"/>
              <a:t>Behöver inte vara från den egna gården  </a:t>
            </a:r>
          </a:p>
          <a:p>
            <a:pPr marL="400050" lvl="1" indent="0">
              <a:buNone/>
            </a:pPr>
            <a:endParaRPr lang="sv-FI" sz="2200" dirty="0"/>
          </a:p>
          <a:p>
            <a:pPr marL="857250" lvl="1" indent="-457200">
              <a:buFont typeface="Trebuchet MS" panose="020B0603020202020204" pitchFamily="34" charset="0"/>
              <a:buChar char="–"/>
            </a:pPr>
            <a:r>
              <a:rPr lang="sv-FI" sz="2600" dirty="0"/>
              <a:t>Spridning av organiskt material (min. 20% </a:t>
            </a:r>
            <a:r>
              <a:rPr lang="sv-FI" sz="2600" dirty="0" err="1"/>
              <a:t>ts</a:t>
            </a:r>
            <a:r>
              <a:rPr lang="sv-FI" sz="2600" dirty="0"/>
              <a:t>)  </a:t>
            </a:r>
          </a:p>
          <a:p>
            <a:pPr lvl="2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FI" sz="2100" dirty="0">
                <a:solidFill>
                  <a:schemeClr val="tx1"/>
                </a:solidFill>
                <a:effectLst/>
                <a:ea typeface="Segoe UI" panose="020B0502040204020203" pitchFamily="34" charset="0"/>
              </a:rPr>
              <a:t>Särskilt definierade organiska gödselpreparat, jordförbättringsmedel eller växtunderlag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sv-FI" sz="2100" dirty="0">
                <a:solidFill>
                  <a:schemeClr val="tx1"/>
                </a:solidFill>
                <a:effectLst/>
                <a:ea typeface="Segoe UI" panose="020B0502040204020203" pitchFamily="34" charset="0"/>
              </a:rPr>
              <a:t>Ej fastgödsel från den egna gården 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sv-FI" sz="2100" dirty="0">
                <a:solidFill>
                  <a:schemeClr val="tx1"/>
                </a:solidFill>
                <a:ea typeface="Segoe UI" panose="020B0502040204020203" pitchFamily="34" charset="0"/>
              </a:rPr>
              <a:t>En gård kan inte både leverera och ta emot organiskt material  </a:t>
            </a:r>
            <a:endParaRPr lang="sv-FI" sz="2100" dirty="0">
              <a:solidFill>
                <a:schemeClr val="tx1"/>
              </a:solidFill>
              <a:effectLst/>
              <a:ea typeface="Segoe UI" panose="020B0502040204020203" pitchFamily="34" charset="0"/>
            </a:endParaRPr>
          </a:p>
          <a:p>
            <a:pPr marL="1085850" lvl="2" indent="-285750">
              <a:buFont typeface="Trebuchet MS" panose="020B0603020202020204" pitchFamily="34" charset="0"/>
              <a:buChar char="–"/>
            </a:pPr>
            <a:endParaRPr lang="sv-FI" sz="1800" dirty="0">
              <a:solidFill>
                <a:schemeClr val="tx1"/>
              </a:solidFill>
              <a:effectLst/>
              <a:ea typeface="Segoe UI" panose="020B0502040204020203" pitchFamily="34" charset="0"/>
            </a:endParaRPr>
          </a:p>
          <a:p>
            <a:pPr marL="0" indent="0">
              <a:buNone/>
            </a:pPr>
            <a:endParaRPr lang="sv-FI" sz="2200" dirty="0">
              <a:solidFill>
                <a:schemeClr val="tx1"/>
              </a:solidFill>
            </a:endParaRPr>
          </a:p>
          <a:p>
            <a:pPr marL="514350" indent="-514350">
              <a:buAutoNum type="alphaLcParenR"/>
            </a:pPr>
            <a:endParaRPr lang="sv-FI" sz="2800" dirty="0"/>
          </a:p>
          <a:p>
            <a:pPr marL="514350" indent="-514350">
              <a:buAutoNum type="alphaLcParenR"/>
            </a:pPr>
            <a:endParaRPr lang="sv-FI" sz="2800" dirty="0"/>
          </a:p>
        </p:txBody>
      </p:sp>
    </p:spTree>
    <p:extLst>
      <p:ext uri="{BB962C8B-B14F-4D97-AF65-F5344CB8AC3E}">
        <p14:creationId xmlns:p14="http://schemas.microsoft.com/office/powerpoint/2010/main" val="27035477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0F2991-1306-44F3-A7C5-15554A12C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947192"/>
          </a:xfrm>
        </p:spPr>
        <p:txBody>
          <a:bodyPr/>
          <a:lstStyle/>
          <a:p>
            <a:r>
              <a:rPr lang="sv-FI" dirty="0">
                <a:solidFill>
                  <a:schemeClr val="tx1"/>
                </a:solidFill>
              </a:rPr>
              <a:t>Miljöåtaganden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3A5DDBE-11F5-4527-B92B-621AA1C3B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556792"/>
            <a:ext cx="8568952" cy="4691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FI" sz="2800" dirty="0"/>
              <a:t>Fristående (egna åtaganden): </a:t>
            </a:r>
          </a:p>
          <a:p>
            <a:pPr marL="0" indent="0">
              <a:buNone/>
            </a:pPr>
            <a:endParaRPr lang="sv-FI" sz="2800" dirty="0"/>
          </a:p>
          <a:p>
            <a:pPr>
              <a:buFont typeface="Trebuchet MS" panose="020B0603020202020204" pitchFamily="34" charset="0"/>
              <a:buChar char="–"/>
            </a:pPr>
            <a:r>
              <a:rPr lang="sv-FI" sz="2800" dirty="0"/>
              <a:t>Anläggning av gräsbevuxna skyddszoner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2800" dirty="0"/>
              <a:t>Naturbetesskötsel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2800" dirty="0"/>
              <a:t>Riktade skötselåtgärder på naturbeten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2800" dirty="0"/>
              <a:t>Uppfödning av ursprungsraser</a:t>
            </a:r>
          </a:p>
        </p:txBody>
      </p:sp>
    </p:spTree>
    <p:extLst>
      <p:ext uri="{BB962C8B-B14F-4D97-AF65-F5344CB8AC3E}">
        <p14:creationId xmlns:p14="http://schemas.microsoft.com/office/powerpoint/2010/main" val="3037437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14ABDF-CEF1-93B6-E3C6-F38A6E35A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019200"/>
          </a:xfrm>
        </p:spPr>
        <p:txBody>
          <a:bodyPr/>
          <a:lstStyle/>
          <a:p>
            <a:r>
              <a:rPr lang="sv-FI" dirty="0">
                <a:solidFill>
                  <a:schemeClr val="tx1"/>
                </a:solidFill>
              </a:rPr>
              <a:t>Miljöåtaganden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6E7B33-E5A7-2332-BC6E-B36120303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628800"/>
            <a:ext cx="8066857" cy="44125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FI" sz="2400" dirty="0"/>
              <a:t>Naturbetesskötsel</a:t>
            </a:r>
          </a:p>
          <a:p>
            <a:pPr lvl="1">
              <a:buFont typeface="Trebuchet MS" panose="020B0603020202020204" pitchFamily="34" charset="0"/>
              <a:buChar char="–"/>
            </a:pPr>
            <a:r>
              <a:rPr lang="sv-FI" sz="2200" dirty="0"/>
              <a:t>Sammanslagning av </a:t>
            </a:r>
            <a:r>
              <a:rPr lang="sv-FI" sz="2200" dirty="0" err="1"/>
              <a:t>kulturmarksbeten</a:t>
            </a:r>
            <a:r>
              <a:rPr lang="sv-FI" sz="2200" dirty="0"/>
              <a:t> och naturbeten med höga naturvärden</a:t>
            </a:r>
          </a:p>
          <a:p>
            <a:pPr lvl="1">
              <a:buFont typeface="Trebuchet MS" panose="020B0603020202020204" pitchFamily="34" charset="0"/>
              <a:buChar char="–"/>
            </a:pPr>
            <a:endParaRPr lang="sv-FI" sz="2200" dirty="0"/>
          </a:p>
          <a:p>
            <a:pPr>
              <a:buFont typeface="Trebuchet MS" panose="020B0603020202020204" pitchFamily="34" charset="0"/>
              <a:buChar char="–"/>
            </a:pPr>
            <a:r>
              <a:rPr lang="sv-FI" sz="2400" dirty="0"/>
              <a:t>Uppfödning av ursprungsraser</a:t>
            </a:r>
          </a:p>
          <a:p>
            <a:pPr marL="0" indent="0">
              <a:buNone/>
            </a:pPr>
            <a:r>
              <a:rPr lang="sv-FI" sz="2400" dirty="0"/>
              <a:t>	</a:t>
            </a:r>
            <a:r>
              <a:rPr lang="sv-FI" sz="2400" dirty="0">
                <a:solidFill>
                  <a:srgbClr val="FF0000"/>
                </a:solidFill>
              </a:rPr>
              <a:t>Nytt:</a:t>
            </a:r>
          </a:p>
          <a:p>
            <a:pPr lvl="1" indent="-342900">
              <a:buFont typeface="Trebuchet MS" panose="020B0603020202020204" pitchFamily="34" charset="0"/>
              <a:buChar char="–"/>
            </a:pPr>
            <a:r>
              <a:rPr lang="sv-FI" sz="2000" dirty="0">
                <a:solidFill>
                  <a:schemeClr val="tx1"/>
                </a:solidFill>
              </a:rPr>
              <a:t>blir ett ettårigt åtagande, man ansöker om åtagande varje år</a:t>
            </a:r>
          </a:p>
          <a:p>
            <a:pPr lvl="1" indent="-342900">
              <a:buFont typeface="Trebuchet MS" panose="020B0603020202020204" pitchFamily="34" charset="0"/>
              <a:buChar char="–"/>
            </a:pPr>
            <a:r>
              <a:rPr lang="sv-FI" sz="2000" dirty="0">
                <a:solidFill>
                  <a:schemeClr val="tx1"/>
                </a:solidFill>
              </a:rPr>
              <a:t>Ingås för individuella djur, anges i ansökan</a:t>
            </a:r>
          </a:p>
          <a:p>
            <a:pPr lvl="1" indent="-342900">
              <a:buFont typeface="Trebuchet MS" panose="020B0603020202020204" pitchFamily="34" charset="0"/>
              <a:buChar char="–"/>
            </a:pPr>
            <a:r>
              <a:rPr lang="sv-FI" sz="2000" dirty="0">
                <a:solidFill>
                  <a:schemeClr val="tx1"/>
                </a:solidFill>
              </a:rPr>
              <a:t>Omfattar också nöt av öst-, väst och nordfinsk boskap </a:t>
            </a:r>
          </a:p>
          <a:p>
            <a:pPr marL="0" indent="0">
              <a:buNone/>
            </a:pPr>
            <a:endParaRPr lang="sv-FI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FI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169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07FE4B-E999-427F-94B5-116205D40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609600"/>
            <a:ext cx="6447501" cy="1320800"/>
          </a:xfrm>
        </p:spPr>
        <p:txBody>
          <a:bodyPr anchor="t">
            <a:normAutofit/>
          </a:bodyPr>
          <a:lstStyle/>
          <a:p>
            <a:r>
              <a:rPr lang="sv-FI" b="1" dirty="0">
                <a:solidFill>
                  <a:schemeClr val="tx1"/>
                </a:solidFill>
              </a:rPr>
              <a:t>Interventioner (åtgärder)</a:t>
            </a:r>
          </a:p>
        </p:txBody>
      </p:sp>
      <p:pic>
        <p:nvPicPr>
          <p:cNvPr id="5" name="Bild 4" descr="Huvud med kugghjul">
            <a:extLst>
              <a:ext uri="{FF2B5EF4-FFF2-40B4-BE49-F238E27FC236}">
                <a16:creationId xmlns:a16="http://schemas.microsoft.com/office/drawing/2014/main" id="{7CD0C72D-FC16-41E0-8C79-0D1B5B5023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8000" y="3429000"/>
            <a:ext cx="1800200" cy="1800200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3BDCFAB-BECA-48D3-B321-D40EEE730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5776" y="1556793"/>
            <a:ext cx="5688632" cy="448457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FI" sz="3200" dirty="0"/>
          </a:p>
          <a:p>
            <a:pPr marL="0" indent="0">
              <a:spcBef>
                <a:spcPts val="0"/>
              </a:spcBef>
              <a:buNone/>
            </a:pPr>
            <a:r>
              <a:rPr lang="sv-FI" sz="3200" dirty="0"/>
              <a:t>Hur har vi kommit fram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FI" sz="3200" dirty="0"/>
              <a:t>till vilka åtgärder vi ska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FI" sz="3200" dirty="0"/>
              <a:t>ha?  </a:t>
            </a:r>
          </a:p>
        </p:txBody>
      </p:sp>
      <p:pic>
        <p:nvPicPr>
          <p:cNvPr id="7" name="Bild 6" descr="Frågetecken">
            <a:extLst>
              <a:ext uri="{FF2B5EF4-FFF2-40B4-BE49-F238E27FC236}">
                <a16:creationId xmlns:a16="http://schemas.microsoft.com/office/drawing/2014/main" id="{7EB72610-8408-4999-AE27-2114A64597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6745" y="2686290"/>
            <a:ext cx="654936" cy="654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2281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A87539-61C8-88A8-E6AD-276C1F85A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260648"/>
            <a:ext cx="7130753" cy="720080"/>
          </a:xfrm>
        </p:spPr>
        <p:txBody>
          <a:bodyPr>
            <a:normAutofit/>
          </a:bodyPr>
          <a:lstStyle/>
          <a:p>
            <a:r>
              <a:rPr lang="sv-FI" dirty="0">
                <a:solidFill>
                  <a:schemeClr val="tx1"/>
                </a:solidFill>
              </a:rPr>
              <a:t>Miljöåtaganden ersättningsbelopp</a:t>
            </a:r>
          </a:p>
        </p:txBody>
      </p:sp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FCF79329-BD85-C410-E1BB-EE66618CE8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213500"/>
              </p:ext>
            </p:extLst>
          </p:nvPr>
        </p:nvGraphicFramePr>
        <p:xfrm>
          <a:off x="899592" y="908720"/>
          <a:ext cx="5832648" cy="5612476"/>
        </p:xfrm>
        <a:graphic>
          <a:graphicData uri="http://schemas.openxmlformats.org/drawingml/2006/table">
            <a:tbl>
              <a:tblPr firstRow="1" firstCol="1" bandRow="1"/>
              <a:tblGrid>
                <a:gridCol w="4713438">
                  <a:extLst>
                    <a:ext uri="{9D8B030D-6E8A-4147-A177-3AD203B41FA5}">
                      <a16:colId xmlns:a16="http://schemas.microsoft.com/office/drawing/2014/main" val="4056250257"/>
                    </a:ext>
                  </a:extLst>
                </a:gridCol>
                <a:gridCol w="1119210">
                  <a:extLst>
                    <a:ext uri="{9D8B030D-6E8A-4147-A177-3AD203B41FA5}">
                      <a16:colId xmlns:a16="http://schemas.microsoft.com/office/drawing/2014/main" val="895297909"/>
                    </a:ext>
                  </a:extLst>
                </a:gridCol>
              </a:tblGrid>
              <a:tr h="318944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1800" b="1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Åtgärd</a:t>
                      </a:r>
                      <a:endParaRPr lang="sv-FI" sz="18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1800" b="1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Euro/ha</a:t>
                      </a:r>
                      <a:endParaRPr lang="sv-FI" sz="18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63158"/>
                  </a:ext>
                </a:extLst>
              </a:tr>
              <a:tr h="961536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18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Gårdsomfattande miljöåtagande </a:t>
                      </a:r>
                    </a:p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18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- åkerväxter</a:t>
                      </a:r>
                    </a:p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18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- trädgårdsväxter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 </a:t>
                      </a:r>
                    </a:p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45</a:t>
                      </a:r>
                    </a:p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113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819509"/>
                  </a:ext>
                </a:extLst>
              </a:tr>
              <a:tr h="375704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18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Markförbättrande växter och saneringsväxter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223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6236608"/>
                  </a:ext>
                </a:extLst>
              </a:tr>
              <a:tr h="318944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Fånggröda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109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614540"/>
                  </a:ext>
                </a:extLst>
              </a:tr>
              <a:tr h="401136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18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Alternativa växtskyddsmetoder i trädgårdsodling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18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369224"/>
                  </a:ext>
                </a:extLst>
              </a:tr>
              <a:tr h="318944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Främjande av cirkulär ekonomi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7265228"/>
                  </a:ext>
                </a:extLst>
              </a:tr>
              <a:tr h="318944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Odling av dragväxter för bin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275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165106"/>
                  </a:ext>
                </a:extLst>
              </a:tr>
              <a:tr h="318944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Gräsbevuxna skyddszoner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353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4673508"/>
                  </a:ext>
                </a:extLst>
              </a:tr>
              <a:tr h="318944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18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Naturbetesskötsel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235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6884922"/>
                  </a:ext>
                </a:extLst>
              </a:tr>
              <a:tr h="318944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Riktade skötselåtgärder på naturbeten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645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6364834"/>
                  </a:ext>
                </a:extLst>
              </a:tr>
              <a:tr h="1357608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18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Uppfödning av ursprungsraser</a:t>
                      </a:r>
                    </a:p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18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- </a:t>
                      </a:r>
                      <a:r>
                        <a:rPr lang="sv-FI" sz="1800" dirty="0" err="1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ålandsfår</a:t>
                      </a:r>
                      <a:endParaRPr lang="sv-FI" sz="18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Open Sans" panose="020B0606030504020204" pitchFamily="34" charset="0"/>
                      </a:endParaRPr>
                    </a:p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18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- finska lantrasfår</a:t>
                      </a:r>
                    </a:p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18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- nötdjur av öst-, väst och nordfinska rasen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1800" b="1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Euro/de </a:t>
                      </a:r>
                    </a:p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18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350</a:t>
                      </a:r>
                    </a:p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18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300</a:t>
                      </a:r>
                    </a:p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18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683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7571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5185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A563DC-C53C-464D-9059-30D31D2D0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7706817" cy="875184"/>
          </a:xfrm>
        </p:spPr>
        <p:txBody>
          <a:bodyPr/>
          <a:lstStyle/>
          <a:p>
            <a:r>
              <a:rPr lang="sv-FI" dirty="0">
                <a:solidFill>
                  <a:schemeClr val="tx1"/>
                </a:solidFill>
              </a:rPr>
              <a:t>Ersättning för ekologisk produktion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5F28D1-AA86-450F-A299-578E29210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268760"/>
            <a:ext cx="792088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FI" sz="2400" dirty="0">
                <a:solidFill>
                  <a:schemeClr val="tx1"/>
                </a:solidFill>
              </a:rPr>
              <a:t>Kan inte kombineras med Gårdsomfattande miljöåtagande</a:t>
            </a:r>
          </a:p>
          <a:p>
            <a:pPr marL="0" indent="0">
              <a:buNone/>
            </a:pPr>
            <a:endParaRPr lang="sv-FI" sz="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v-FI" sz="2400" dirty="0">
                <a:solidFill>
                  <a:schemeClr val="tx1"/>
                </a:solidFill>
              </a:rPr>
              <a:t>Växtodling</a:t>
            </a:r>
          </a:p>
          <a:p>
            <a:pPr marL="0" indent="0">
              <a:buNone/>
            </a:pPr>
            <a:r>
              <a:rPr lang="sv-FI" sz="2100" dirty="0">
                <a:solidFill>
                  <a:srgbClr val="FF0000"/>
                </a:solidFill>
              </a:rPr>
              <a:t>	Nytt: </a:t>
            </a:r>
          </a:p>
          <a:p>
            <a:pPr lvl="1" indent="-342900">
              <a:buFont typeface="Trebuchet MS" panose="020B0603020202020204" pitchFamily="34" charset="0"/>
              <a:buChar char="–"/>
            </a:pPr>
            <a:r>
              <a:rPr lang="sv-FI" sz="2000" dirty="0">
                <a:solidFill>
                  <a:schemeClr val="tx1"/>
                </a:solidFill>
                <a:effectLst/>
                <a:ea typeface="Segoe UI" panose="020B0502040204020203" pitchFamily="34" charset="0"/>
              </a:rPr>
              <a:t>Fyra dagar lång grundkurs före åtagandet ingås om ingen kurs under åren 2014 – 2022</a:t>
            </a:r>
          </a:p>
          <a:p>
            <a:pPr lvl="1" indent="-342900">
              <a:buFont typeface="Trebuchet MS" panose="020B0603020202020204" pitchFamily="34" charset="0"/>
              <a:buChar char="–"/>
            </a:pPr>
            <a:endParaRPr lang="sv-FI" sz="800" dirty="0">
              <a:solidFill>
                <a:schemeClr val="tx1"/>
              </a:solidFill>
              <a:effectLst/>
              <a:ea typeface="Segoe UI" panose="020B0502040204020203" pitchFamily="34" charset="0"/>
            </a:endParaRPr>
          </a:p>
          <a:p>
            <a:pPr lvl="1">
              <a:buFont typeface="Trebuchet MS" panose="020B0603020202020204" pitchFamily="34" charset="0"/>
              <a:buChar char="–"/>
            </a:pPr>
            <a:r>
              <a:rPr lang="sv-FI" sz="2000" dirty="0">
                <a:solidFill>
                  <a:schemeClr val="tx1"/>
                </a:solidFill>
              </a:rPr>
              <a:t>Inget krav på att minst halva gården måste ingå i åtagandet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FI" sz="1800" dirty="0">
                <a:solidFill>
                  <a:schemeClr val="tx1"/>
                </a:solidFill>
              </a:rPr>
              <a:t>Gården måste ha minst 3 ha åker och åtagandet måste omfatta minst 3 ha åker </a:t>
            </a:r>
            <a:r>
              <a:rPr lang="sv-FI" sz="1800" dirty="0">
                <a:solidFill>
                  <a:srgbClr val="FF0000"/>
                </a:solidFill>
              </a:rPr>
              <a:t>		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FI" sz="1800" dirty="0">
                <a:effectLst/>
                <a:ea typeface="Segoe UI" panose="020B0502040204020203" pitchFamily="34" charset="0"/>
              </a:rPr>
              <a:t>Ekologisk fruktodling; minst 0,50 hektar med fruktodling på gården och i åtagandet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sv-FI" sz="2000" dirty="0">
              <a:effectLst/>
              <a:ea typeface="Segoe UI" panose="020B0502040204020203" pitchFamily="34" charset="0"/>
            </a:endParaRPr>
          </a:p>
          <a:p>
            <a:pPr marL="0" indent="0">
              <a:buNone/>
            </a:pPr>
            <a:endParaRPr lang="sv-FI" dirty="0">
              <a:solidFill>
                <a:schemeClr val="tx1"/>
              </a:solidFill>
              <a:latin typeface="Segoe UI" panose="020B0502040204020203" pitchFamily="34" charset="0"/>
            </a:endParaRPr>
          </a:p>
          <a:p>
            <a:endParaRPr lang="sv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8976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0FA4F2-9267-4FB5-91C1-937EFF6F2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7634809" cy="875184"/>
          </a:xfrm>
        </p:spPr>
        <p:txBody>
          <a:bodyPr>
            <a:normAutofit/>
          </a:bodyPr>
          <a:lstStyle/>
          <a:p>
            <a:r>
              <a:rPr lang="sv-FI" dirty="0">
                <a:solidFill>
                  <a:schemeClr val="tx1"/>
                </a:solidFill>
              </a:rPr>
              <a:t>Ersättning för ekologisk produktion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5B0C8E8-ABCE-4687-9A55-1EA39F58E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628800"/>
            <a:ext cx="8424674" cy="4412563"/>
          </a:xfrm>
        </p:spPr>
        <p:txBody>
          <a:bodyPr>
            <a:normAutofit/>
          </a:bodyPr>
          <a:lstStyle/>
          <a:p>
            <a:pPr lvl="1">
              <a:buFont typeface="Trebuchet MS" panose="020B0603020202020204" pitchFamily="34" charset="0"/>
              <a:buChar char="–"/>
            </a:pPr>
            <a:r>
              <a:rPr lang="sv-FI" sz="2000" dirty="0">
                <a:solidFill>
                  <a:schemeClr val="tx1"/>
                </a:solidFill>
              </a:rPr>
              <a:t>Inget krav på att skörden från vallen ska levereras till gårdar med </a:t>
            </a:r>
            <a:r>
              <a:rPr lang="sv-FI" sz="2000" dirty="0" err="1">
                <a:solidFill>
                  <a:schemeClr val="tx1"/>
                </a:solidFill>
              </a:rPr>
              <a:t>ekodjur</a:t>
            </a:r>
            <a:r>
              <a:rPr lang="sv-FI" sz="2000" dirty="0">
                <a:solidFill>
                  <a:schemeClr val="tx1"/>
                </a:solidFill>
              </a:rPr>
              <a:t>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FI" sz="2000" dirty="0">
                <a:solidFill>
                  <a:schemeClr val="tx1"/>
                </a:solidFill>
              </a:rPr>
              <a:t>Vallskörden får levereras till vem som helst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FI" sz="2000" dirty="0">
                <a:solidFill>
                  <a:schemeClr val="tx1"/>
                </a:solidFill>
              </a:rPr>
              <a:t>Ersättningen samma som för konventionell vall (45 euro/ha)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FI" sz="2000" dirty="0">
                <a:solidFill>
                  <a:schemeClr val="tx1"/>
                </a:solidFill>
              </a:rPr>
              <a:t>På husdjursgårdar kompenseras sänkningen med en högre ersättning för husdjuren   </a:t>
            </a:r>
          </a:p>
          <a:p>
            <a:pPr>
              <a:buFont typeface="Wingdings" panose="05000000000000000000" pitchFamily="2" charset="2"/>
              <a:buChar char="Ø"/>
            </a:pPr>
            <a:endParaRPr lang="sv-FI" sz="2000" dirty="0">
              <a:solidFill>
                <a:srgbClr val="FF0000"/>
              </a:solidFill>
              <a:effectLst/>
              <a:ea typeface="Segoe U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v-FI" sz="2400" dirty="0">
                <a:solidFill>
                  <a:schemeClr val="tx1"/>
                </a:solidFill>
                <a:ea typeface="Segoe UI" panose="020B0502040204020203" pitchFamily="34" charset="0"/>
              </a:rPr>
              <a:t>Husdjursproduktion</a:t>
            </a:r>
          </a:p>
          <a:p>
            <a:pPr marL="400050" lvl="1" indent="0">
              <a:buNone/>
            </a:pPr>
            <a:r>
              <a:rPr lang="sv-FI" sz="1800" dirty="0">
                <a:solidFill>
                  <a:srgbClr val="FF0000"/>
                </a:solidFill>
                <a:effectLst/>
                <a:ea typeface="Segoe UI" panose="020B0502040204020203" pitchFamily="34" charset="0"/>
              </a:rPr>
              <a:t>Nytt:</a:t>
            </a:r>
            <a:r>
              <a:rPr lang="sv-FI" sz="2200" dirty="0">
                <a:solidFill>
                  <a:srgbClr val="FF0000"/>
                </a:solidFill>
                <a:effectLst/>
                <a:ea typeface="Segoe UI" panose="020B0502040204020203" pitchFamily="34" charset="0"/>
              </a:rPr>
              <a:t> </a:t>
            </a:r>
          </a:p>
          <a:p>
            <a:pPr lvl="1" indent="-342900">
              <a:buFont typeface="Trebuchet MS" panose="020B0603020202020204" pitchFamily="34" charset="0"/>
              <a:buChar char="–"/>
            </a:pPr>
            <a:r>
              <a:rPr lang="sv-FI" sz="2000" dirty="0">
                <a:solidFill>
                  <a:schemeClr val="tx1"/>
                </a:solidFill>
                <a:ea typeface="Segoe UI" panose="020B0502040204020203" pitchFamily="34" charset="0"/>
              </a:rPr>
              <a:t>ett åtagande måste omfatta minst 3 djurenheter (tidigare 2 de) </a:t>
            </a:r>
            <a:endParaRPr lang="sv-FI" sz="2000" dirty="0">
              <a:solidFill>
                <a:schemeClr val="tx1"/>
              </a:solidFill>
              <a:effectLst/>
              <a:ea typeface="Segoe UI" panose="020B0502040204020203" pitchFamily="34" charset="0"/>
            </a:endParaRPr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164718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7F577F-B67A-50CD-43F8-F5123232E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7922841" cy="875184"/>
          </a:xfrm>
        </p:spPr>
        <p:txBody>
          <a:bodyPr/>
          <a:lstStyle/>
          <a:p>
            <a:r>
              <a:rPr lang="sv-FI" dirty="0">
                <a:solidFill>
                  <a:schemeClr val="tx1"/>
                </a:solidFill>
              </a:rPr>
              <a:t>Ersättning för ekologisk produktion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FB6CAD-E4F6-4749-9A26-4E01411BD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00808"/>
            <a:ext cx="6347714" cy="403244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v-FI" dirty="0"/>
              <a:t>Möjligt att kombinera med frivilliga skiftesvisa komplement</a:t>
            </a:r>
          </a:p>
          <a:p>
            <a:pPr lvl="1">
              <a:buFont typeface="Trebuchet MS" panose="020B0603020202020204" pitchFamily="34" charset="0"/>
              <a:buChar char="–"/>
            </a:pPr>
            <a:r>
              <a:rPr lang="sv-FI" sz="1800" dirty="0"/>
              <a:t>Odling av markförbättrande växter och saneringsväxter (ej ekoersättning)</a:t>
            </a:r>
          </a:p>
          <a:p>
            <a:pPr lvl="1">
              <a:buFont typeface="Trebuchet MS" panose="020B0603020202020204" pitchFamily="34" charset="0"/>
              <a:buChar char="–"/>
            </a:pPr>
            <a:r>
              <a:rPr lang="sv-FI" sz="1800" dirty="0"/>
              <a:t>Fånggröda</a:t>
            </a:r>
          </a:p>
          <a:p>
            <a:pPr lvl="1">
              <a:buFont typeface="Trebuchet MS" panose="020B0603020202020204" pitchFamily="34" charset="0"/>
              <a:buChar char="–"/>
            </a:pPr>
            <a:r>
              <a:rPr lang="sv-FI" sz="1800" dirty="0"/>
              <a:t>Främjande av cirkulär ekonomi</a:t>
            </a:r>
          </a:p>
          <a:p>
            <a:pPr lvl="1">
              <a:buFont typeface="Trebuchet MS" panose="020B0603020202020204" pitchFamily="34" charset="0"/>
              <a:buChar char="–"/>
            </a:pPr>
            <a:r>
              <a:rPr lang="sv-FI" sz="1800" dirty="0"/>
              <a:t>Odlingen av </a:t>
            </a:r>
            <a:r>
              <a:rPr lang="sv-FI" sz="1800" dirty="0" err="1"/>
              <a:t>dragväxter</a:t>
            </a:r>
            <a:r>
              <a:rPr lang="sv-FI" sz="1800" dirty="0"/>
              <a:t> för bin (ej ekoersättning)</a:t>
            </a:r>
          </a:p>
          <a:p>
            <a:pPr marL="57150" indent="0">
              <a:buNone/>
            </a:pPr>
            <a:r>
              <a:rPr lang="sv-FI" sz="2000" dirty="0">
                <a:solidFill>
                  <a:srgbClr val="FF0000"/>
                </a:solidFill>
              </a:rPr>
              <a:t>	Nytt:</a:t>
            </a:r>
            <a:r>
              <a:rPr lang="sv-FI" sz="2000" dirty="0"/>
              <a:t> </a:t>
            </a:r>
          </a:p>
          <a:p>
            <a:pPr lvl="1">
              <a:buFont typeface="Trebuchet MS" panose="020B0603020202020204" pitchFamily="34" charset="0"/>
              <a:buChar char="–"/>
            </a:pPr>
            <a:r>
              <a:rPr lang="sv-FI" sz="1800" dirty="0"/>
              <a:t>Alternativa växtskyddsmetoder i trädgårdsodling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FI" sz="1600" dirty="0"/>
              <a:t>dock endast marktäckning 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5282712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C83B1E-7589-AF51-C470-856663230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7706817" cy="875184"/>
          </a:xfrm>
        </p:spPr>
        <p:txBody>
          <a:bodyPr/>
          <a:lstStyle/>
          <a:p>
            <a:r>
              <a:rPr lang="sv-FI" dirty="0"/>
              <a:t>Ersättning för ekologisk produktion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B90CC8A-E780-9607-E2E6-D1EAEB564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556792"/>
            <a:ext cx="6347714" cy="4484571"/>
          </a:xfrm>
        </p:spPr>
        <p:txBody>
          <a:bodyPr/>
          <a:lstStyle/>
          <a:p>
            <a:r>
              <a:rPr lang="sv-FI" sz="2400" dirty="0"/>
              <a:t>Ersättningsbelopp</a:t>
            </a:r>
          </a:p>
          <a:p>
            <a:pPr marL="0" indent="0">
              <a:buNone/>
            </a:pPr>
            <a:endParaRPr lang="sv-FI" dirty="0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39D6A3E8-3108-3974-DC61-7C5E0787A1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824144"/>
              </p:ext>
            </p:extLst>
          </p:nvPr>
        </p:nvGraphicFramePr>
        <p:xfrm>
          <a:off x="899592" y="2420888"/>
          <a:ext cx="5112568" cy="2195340"/>
        </p:xfrm>
        <a:graphic>
          <a:graphicData uri="http://schemas.openxmlformats.org/drawingml/2006/table">
            <a:tbl>
              <a:tblPr firstRow="1" firstCol="1" bandRow="1"/>
              <a:tblGrid>
                <a:gridCol w="3744416">
                  <a:extLst>
                    <a:ext uri="{9D8B030D-6E8A-4147-A177-3AD203B41FA5}">
                      <a16:colId xmlns:a16="http://schemas.microsoft.com/office/drawing/2014/main" val="155473158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469499432"/>
                    </a:ext>
                  </a:extLst>
                </a:gridCol>
              </a:tblGrid>
              <a:tr h="365890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2000" b="1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Åtgärd</a:t>
                      </a:r>
                      <a:endParaRPr lang="sv-FI" sz="20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2000" b="1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Euro/ha</a:t>
                      </a:r>
                      <a:endParaRPr lang="sv-FI" sz="200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Open Sans" panose="020B0606030504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1288945"/>
                  </a:ext>
                </a:extLst>
              </a:tr>
              <a:tr h="365890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20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Ekologisk växtproduktion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20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0820266"/>
                  </a:ext>
                </a:extLst>
              </a:tr>
              <a:tr h="365890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20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- växtproduktion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20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260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4320747"/>
                  </a:ext>
                </a:extLst>
              </a:tr>
              <a:tr h="365890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20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- trädgårdsväxter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20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650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242473"/>
                  </a:ext>
                </a:extLst>
              </a:tr>
              <a:tr h="365890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20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- vall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20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2193480"/>
                  </a:ext>
                </a:extLst>
              </a:tr>
              <a:tr h="365890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20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Ekologisk husdjursproduktion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20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356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280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3516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6EAE1C-7E20-401F-BA85-17D1096AD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>
                <a:solidFill>
                  <a:schemeClr val="tx1"/>
                </a:solidFill>
              </a:rPr>
              <a:t>Genomförs i Pelare I</a:t>
            </a:r>
            <a:br>
              <a:rPr lang="sv-FI" dirty="0">
                <a:solidFill>
                  <a:schemeClr val="tx1"/>
                </a:solidFill>
              </a:rPr>
            </a:br>
            <a:r>
              <a:rPr lang="sv-FI" sz="2400" dirty="0">
                <a:solidFill>
                  <a:schemeClr val="tx1"/>
                </a:solidFill>
              </a:rPr>
              <a:t>(Inte Ålands behörighet)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34F1945-8C7B-43EB-A4A6-F3273F680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060848"/>
            <a:ext cx="7346777" cy="4003621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v-FI" sz="2800" dirty="0"/>
              <a:t>Miljösystemstöd</a:t>
            </a: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arenR"/>
            </a:pPr>
            <a:r>
              <a:rPr lang="sv-FI" sz="2200" dirty="0"/>
              <a:t>Växttäcke vintertid (30 -70 e/ha)</a:t>
            </a: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arenR"/>
            </a:pPr>
            <a:r>
              <a:rPr lang="sv-FI" sz="2200" dirty="0"/>
              <a:t>Naturvårdvall (50 – 80 e/ha)</a:t>
            </a: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arenR"/>
            </a:pPr>
            <a:r>
              <a:rPr lang="sv-FI" sz="2200" dirty="0"/>
              <a:t>Gröngödslingsvallar (65 – 95 e/ha)</a:t>
            </a:r>
          </a:p>
          <a:p>
            <a:pPr marL="857250" lvl="2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sv-FI" sz="2000" dirty="0"/>
              <a:t>(inte om skiftet i åtagande om ekologisk produktion) </a:t>
            </a:r>
          </a:p>
          <a:p>
            <a:pPr marL="914400" lvl="1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arenR"/>
            </a:pPr>
            <a:r>
              <a:rPr lang="sv-FI" sz="2200" dirty="0"/>
              <a:t>Mångfaldsväxter (270 – 330 e/ha)</a:t>
            </a:r>
          </a:p>
          <a:p>
            <a:pPr marL="57150" indent="0">
              <a:spcBef>
                <a:spcPts val="1200"/>
              </a:spcBef>
              <a:spcAft>
                <a:spcPts val="1200"/>
              </a:spcAft>
              <a:buNone/>
            </a:pPr>
            <a:endParaRPr lang="sv-FI" sz="2400" dirty="0"/>
          </a:p>
          <a:p>
            <a:pPr marL="5715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sv-FI" sz="2600" dirty="0"/>
              <a:t>Ett ettårigt åtagande </a:t>
            </a:r>
          </a:p>
        </p:txBody>
      </p:sp>
    </p:spTree>
    <p:extLst>
      <p:ext uri="{BB962C8B-B14F-4D97-AF65-F5344CB8AC3E}">
        <p14:creationId xmlns:p14="http://schemas.microsoft.com/office/powerpoint/2010/main" val="33286884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29F16D-3F76-407B-B965-90069C51A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7634809" cy="1235224"/>
          </a:xfrm>
        </p:spPr>
        <p:txBody>
          <a:bodyPr/>
          <a:lstStyle/>
          <a:p>
            <a:r>
              <a:rPr lang="sv-FI" dirty="0">
                <a:solidFill>
                  <a:schemeClr val="tx1"/>
                </a:solidFill>
              </a:rPr>
              <a:t>Ersättning för djurens välbefinnande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5DD127-F3F5-4FE5-952B-5CDBD83CD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2060848"/>
            <a:ext cx="7922842" cy="4187552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buFont typeface="Trebuchet MS" panose="020B0603020202020204" pitchFamily="34" charset="0"/>
              <a:buChar char="–"/>
            </a:pPr>
            <a:r>
              <a:rPr lang="sv-FI" sz="2400" dirty="0"/>
              <a:t>Ett ettårigt åtagande</a:t>
            </a:r>
          </a:p>
          <a:p>
            <a:pPr lvl="1">
              <a:lnSpc>
                <a:spcPct val="150000"/>
              </a:lnSpc>
              <a:buFont typeface="Trebuchet MS" panose="020B0603020202020204" pitchFamily="34" charset="0"/>
              <a:buChar char="–"/>
            </a:pPr>
            <a:r>
              <a:rPr lang="sv-FI" sz="2400" dirty="0"/>
              <a:t>Omfattar ett kalenderår (1.1. – 31.12.)</a:t>
            </a:r>
          </a:p>
          <a:p>
            <a:pPr lvl="1">
              <a:lnSpc>
                <a:spcPct val="150000"/>
              </a:lnSpc>
              <a:buFont typeface="Trebuchet MS" panose="020B0603020202020204" pitchFamily="34" charset="0"/>
              <a:buChar char="–"/>
            </a:pPr>
            <a:r>
              <a:rPr lang="sv-FI" sz="2400" dirty="0"/>
              <a:t>Nötkreatur (minst 15 de av nöt på gården)</a:t>
            </a:r>
          </a:p>
          <a:p>
            <a:pPr lvl="1">
              <a:lnSpc>
                <a:spcPct val="150000"/>
              </a:lnSpc>
              <a:buFont typeface="Trebuchet MS" panose="020B0603020202020204" pitchFamily="34" charset="0"/>
              <a:buChar char="–"/>
            </a:pPr>
            <a:r>
              <a:rPr lang="sv-FI" sz="2400" dirty="0"/>
              <a:t>Får och getter (minst 5 de av får på gården)</a:t>
            </a:r>
          </a:p>
        </p:txBody>
      </p:sp>
    </p:spTree>
    <p:extLst>
      <p:ext uri="{BB962C8B-B14F-4D97-AF65-F5344CB8AC3E}">
        <p14:creationId xmlns:p14="http://schemas.microsoft.com/office/powerpoint/2010/main" val="33816480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0F6398-C92F-4E1A-9929-43EE4BF57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92696"/>
            <a:ext cx="7418785" cy="1320800"/>
          </a:xfrm>
        </p:spPr>
        <p:txBody>
          <a:bodyPr/>
          <a:lstStyle/>
          <a:p>
            <a:r>
              <a:rPr lang="sv-FI" dirty="0">
                <a:solidFill>
                  <a:schemeClr val="tx1"/>
                </a:solidFill>
              </a:rPr>
              <a:t>Ersättning för djurens välbefinnande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98F387ED-617B-BCE1-50F0-5A50C3F8A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916832"/>
            <a:ext cx="6347714" cy="424847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FI" sz="2400" dirty="0"/>
              <a:t>Åtgärder för nötkreatur</a:t>
            </a:r>
          </a:p>
          <a:p>
            <a:pPr lvl="1">
              <a:buFontTx/>
              <a:buChar char="-"/>
            </a:pPr>
            <a:r>
              <a:rPr lang="sv-FI" sz="2200" dirty="0"/>
              <a:t>Välfärdsplan (obligatorisk)</a:t>
            </a:r>
          </a:p>
          <a:p>
            <a:pPr lvl="1">
              <a:buFontTx/>
              <a:buChar char="-"/>
            </a:pPr>
            <a:r>
              <a:rPr lang="sv-FI" sz="2200" dirty="0"/>
              <a:t>Sjuk-, behandlings- och kalvningsboxar</a:t>
            </a:r>
          </a:p>
          <a:p>
            <a:pPr lvl="1">
              <a:buFontTx/>
              <a:buChar char="-"/>
            </a:pPr>
            <a:r>
              <a:rPr lang="sv-FI" sz="2200" dirty="0"/>
              <a:t>Främjande av förhållanden under vilka kalvar hålls</a:t>
            </a:r>
          </a:p>
          <a:p>
            <a:pPr lvl="1">
              <a:buFontTx/>
              <a:buChar char="-"/>
            </a:pPr>
            <a:r>
              <a:rPr lang="sv-FI" sz="2200" dirty="0"/>
              <a:t>Främjande av förhållanden under vilka nötkreatur av handjur hålls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FI" sz="2400" dirty="0"/>
              <a:t>Åtgärder för får och getter</a:t>
            </a:r>
          </a:p>
          <a:p>
            <a:pPr lvl="1">
              <a:lnSpc>
                <a:spcPct val="120000"/>
              </a:lnSpc>
              <a:buFontTx/>
              <a:buChar char="-"/>
            </a:pPr>
            <a:r>
              <a:rPr lang="sv-FI" sz="2200" dirty="0"/>
              <a:t>Välfärdsplan (obligatorisk) </a:t>
            </a:r>
          </a:p>
          <a:p>
            <a:pPr lvl="1">
              <a:lnSpc>
                <a:spcPct val="120000"/>
              </a:lnSpc>
              <a:buFontTx/>
              <a:buChar char="-"/>
            </a:pPr>
            <a:r>
              <a:rPr lang="sv-FI" sz="2200" dirty="0"/>
              <a:t>Främjande av förhållanden under vilka får och getter hålls </a:t>
            </a:r>
          </a:p>
          <a:p>
            <a:pPr lvl="1">
              <a:buFontTx/>
              <a:buChar char="-"/>
            </a:pPr>
            <a:endParaRPr lang="sv-FI" sz="2200" dirty="0"/>
          </a:p>
          <a:p>
            <a:pPr>
              <a:buFontTx/>
              <a:buChar char="-"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40179778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0F6398-C92F-4E1A-9929-43EE4BF57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7418785" cy="1320800"/>
          </a:xfrm>
        </p:spPr>
        <p:txBody>
          <a:bodyPr/>
          <a:lstStyle/>
          <a:p>
            <a:r>
              <a:rPr lang="sv-FI" dirty="0">
                <a:solidFill>
                  <a:schemeClr val="tx1"/>
                </a:solidFill>
              </a:rPr>
              <a:t>Ersättning för djurens välbefinnande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2B10F5B9-6497-DACE-2478-5C53E86DA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930400"/>
            <a:ext cx="6986737" cy="445092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FI" sz="2400" dirty="0"/>
              <a:t>Välfärdplanen (både nöt, får och getter)</a:t>
            </a:r>
          </a:p>
          <a:p>
            <a:pPr lvl="1">
              <a:lnSpc>
                <a:spcPct val="125000"/>
              </a:lnSpc>
              <a:buFont typeface="Segoe UI" panose="020B0502040204020203" pitchFamily="34" charset="0"/>
              <a:buChar char="‑"/>
            </a:pPr>
            <a:r>
              <a:rPr lang="sv-FI" sz="26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Open Sans" panose="020B0606030504020204" pitchFamily="34" charset="0"/>
              </a:rPr>
              <a:t>förhållandena på hållandeplatsen,</a:t>
            </a:r>
          </a:p>
          <a:p>
            <a:pPr lvl="1">
              <a:lnSpc>
                <a:spcPct val="125000"/>
              </a:lnSpc>
              <a:buFont typeface="Segoe UI" panose="020B0502040204020203" pitchFamily="34" charset="0"/>
              <a:buChar char="‑"/>
            </a:pPr>
            <a:r>
              <a:rPr lang="sv-FI" sz="26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Open Sans" panose="020B0606030504020204" pitchFamily="34" charset="0"/>
              </a:rPr>
              <a:t>beredskap för funktionsstörningar, </a:t>
            </a:r>
          </a:p>
          <a:p>
            <a:pPr lvl="1">
              <a:lnSpc>
                <a:spcPct val="125000"/>
              </a:lnSpc>
              <a:buFont typeface="Segoe UI" panose="020B0502040204020203" pitchFamily="34" charset="0"/>
              <a:buChar char="‑"/>
            </a:pPr>
            <a:r>
              <a:rPr lang="sv-FI" sz="26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Open Sans" panose="020B0606030504020204" pitchFamily="34" charset="0"/>
              </a:rPr>
              <a:t>genomförande av produktion, </a:t>
            </a:r>
          </a:p>
          <a:p>
            <a:pPr lvl="1">
              <a:lnSpc>
                <a:spcPct val="125000"/>
              </a:lnSpc>
              <a:buFont typeface="Segoe UI" panose="020B0502040204020203" pitchFamily="34" charset="0"/>
              <a:buChar char="‑"/>
            </a:pPr>
            <a:r>
              <a:rPr lang="sv-FI" sz="26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Open Sans" panose="020B0606030504020204" pitchFamily="34" charset="0"/>
              </a:rPr>
              <a:t>den gällande utfodringsplanen och foderanalysen, </a:t>
            </a:r>
          </a:p>
          <a:p>
            <a:pPr lvl="1">
              <a:lnSpc>
                <a:spcPct val="125000"/>
              </a:lnSpc>
              <a:buFont typeface="Segoe UI" panose="020B0502040204020203" pitchFamily="34" charset="0"/>
              <a:buChar char="‑"/>
            </a:pPr>
            <a:r>
              <a:rPr lang="sv-FI" sz="26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Open Sans" panose="020B0606030504020204" pitchFamily="34" charset="0"/>
              </a:rPr>
              <a:t>skydd mot sjukdomar,</a:t>
            </a:r>
          </a:p>
          <a:p>
            <a:pPr lvl="1">
              <a:lnSpc>
                <a:spcPct val="125000"/>
              </a:lnSpc>
              <a:buFont typeface="Segoe UI" panose="020B0502040204020203" pitchFamily="34" charset="0"/>
              <a:buChar char="‑"/>
            </a:pPr>
            <a:r>
              <a:rPr lang="sv-FI" sz="26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Open Sans" panose="020B0606030504020204" pitchFamily="34" charset="0"/>
              </a:rPr>
              <a:t>förbättrandet av välbefinnandet,</a:t>
            </a:r>
          </a:p>
          <a:p>
            <a:pPr lvl="1">
              <a:buFont typeface="Segoe UI" panose="020B0502040204020203" pitchFamily="34" charset="0"/>
              <a:buChar char="‑"/>
            </a:pPr>
            <a:r>
              <a:rPr lang="sv-FI" sz="2600" dirty="0">
                <a:effectLst/>
                <a:latin typeface="Segoe UI" panose="020B0502040204020203" pitchFamily="34" charset="0"/>
                <a:ea typeface="Segoe UI" panose="020B0502040204020203" pitchFamily="34" charset="0"/>
                <a:cs typeface="Open Sans" panose="020B0606030504020204" pitchFamily="34" charset="0"/>
              </a:rPr>
              <a:t>möjliga observationer och utvecklingsbehov</a:t>
            </a:r>
            <a:endParaRPr lang="sv-FI" sz="2600" dirty="0"/>
          </a:p>
        </p:txBody>
      </p:sp>
    </p:spTree>
    <p:extLst>
      <p:ext uri="{BB962C8B-B14F-4D97-AF65-F5344CB8AC3E}">
        <p14:creationId xmlns:p14="http://schemas.microsoft.com/office/powerpoint/2010/main" val="18162774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BE1665-5FE8-B219-D6B1-7B1567FBB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>
                <a:solidFill>
                  <a:schemeClr val="tx1"/>
                </a:solidFill>
              </a:rPr>
              <a:t>Ersättning för djurens välbefinnande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1E5A287-4D91-9392-8696-8A8AEF528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844824"/>
            <a:ext cx="6347714" cy="47525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FI" sz="2400" dirty="0"/>
              <a:t>Sjuk- behandlings- och kalvningsboxar</a:t>
            </a:r>
          </a:p>
          <a:p>
            <a:pPr>
              <a:buFontTx/>
              <a:buChar char="-"/>
            </a:pPr>
            <a:r>
              <a:rPr lang="sv-FI" sz="2000" dirty="0"/>
              <a:t>Mjölkkor och dikor som har kalvat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FI" sz="2000" dirty="0"/>
              <a:t>En box som är minst 9 m</a:t>
            </a:r>
            <a:r>
              <a:rPr lang="sv-FI" sz="2000" baseline="30000" dirty="0"/>
              <a:t>2</a:t>
            </a:r>
            <a:r>
              <a:rPr lang="sv-FI" sz="2000" dirty="0"/>
              <a:t> för varje påbörjad grupp på 20 djur </a:t>
            </a:r>
          </a:p>
          <a:p>
            <a:pPr>
              <a:buFontTx/>
              <a:buChar char="-"/>
            </a:pPr>
            <a:r>
              <a:rPr lang="sv-FI" sz="2000" dirty="0"/>
              <a:t>Övriga nöt som inte har kalvat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FI" sz="2000" dirty="0"/>
              <a:t>En box för varje påbörjad grupp på 50 djur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FI" sz="1800" dirty="0"/>
              <a:t>Minst 6 m</a:t>
            </a:r>
            <a:r>
              <a:rPr lang="sv-FI" sz="1800" baseline="30000" dirty="0"/>
              <a:t>2 </a:t>
            </a:r>
            <a:r>
              <a:rPr lang="sv-FI" sz="1800" dirty="0"/>
              <a:t>för djur under 12 månader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FI" sz="1800" dirty="0"/>
              <a:t>Minst 9 m</a:t>
            </a:r>
            <a:r>
              <a:rPr lang="sv-FI" sz="1800" baseline="30000" dirty="0"/>
              <a:t>2</a:t>
            </a:r>
            <a:r>
              <a:rPr lang="sv-FI" sz="1800" dirty="0"/>
              <a:t> för djur som är över 12 månader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2000" dirty="0"/>
              <a:t>Fast underlag, </a:t>
            </a:r>
            <a:r>
              <a:rPr lang="sv-FI" sz="2000" dirty="0" err="1"/>
              <a:t>välströat</a:t>
            </a:r>
            <a:r>
              <a:rPr lang="sv-FI" sz="2000" dirty="0"/>
              <a:t> och mjukt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2000" dirty="0"/>
              <a:t>För djur över 6 mån. tillåts spaltgolv om golvet görs mjukare   </a:t>
            </a:r>
          </a:p>
        </p:txBody>
      </p:sp>
    </p:spTree>
    <p:extLst>
      <p:ext uri="{BB962C8B-B14F-4D97-AF65-F5344CB8AC3E}">
        <p14:creationId xmlns:p14="http://schemas.microsoft.com/office/powerpoint/2010/main" val="3409694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0C7C6A-8E64-46FC-A2FF-60A33DE6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476672"/>
            <a:ext cx="6347713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sv-FI" dirty="0">
                <a:solidFill>
                  <a:schemeClr val="tx1"/>
                </a:solidFill>
              </a:rPr>
              <a:t>Interventionslogik</a:t>
            </a:r>
            <a:br>
              <a:rPr lang="sv-FI" dirty="0">
                <a:solidFill>
                  <a:schemeClr val="tx1"/>
                </a:solidFill>
              </a:rPr>
            </a:br>
            <a:r>
              <a:rPr lang="sv-FI" dirty="0">
                <a:solidFill>
                  <a:schemeClr val="tx1"/>
                </a:solidFill>
              </a:rPr>
              <a:t>(= en röd tråd)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F2DFDF2E-1730-4878-AA24-825DC3FEBD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0956671"/>
              </p:ext>
            </p:extLst>
          </p:nvPr>
        </p:nvGraphicFramePr>
        <p:xfrm>
          <a:off x="609600" y="1556792"/>
          <a:ext cx="6348413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Rak pilkoppling 3">
            <a:extLst>
              <a:ext uri="{FF2B5EF4-FFF2-40B4-BE49-F238E27FC236}">
                <a16:creationId xmlns:a16="http://schemas.microsoft.com/office/drawing/2014/main" id="{0CC9F209-80A2-A174-129A-D0B35844C106}"/>
              </a:ext>
            </a:extLst>
          </p:cNvPr>
          <p:cNvCxnSpPr>
            <a:cxnSpLocks/>
          </p:cNvCxnSpPr>
          <p:nvPr/>
        </p:nvCxnSpPr>
        <p:spPr>
          <a:xfrm>
            <a:off x="6880171" y="1412776"/>
            <a:ext cx="77141" cy="4320480"/>
          </a:xfrm>
          <a:prstGeom prst="straightConnector1">
            <a:avLst/>
          </a:prstGeom>
          <a:ln w="254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3795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A8B0E5-C4B5-2514-7D08-EAEBF3231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>
                <a:solidFill>
                  <a:schemeClr val="tx1"/>
                </a:solidFill>
              </a:rPr>
              <a:t>Ersättning för djurens välbefinnande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A38C9ED-A603-653E-2CCC-6CA158ABE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930400"/>
            <a:ext cx="7562801" cy="4318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FI" sz="2400" dirty="0"/>
              <a:t>Främjande av förhållanden under vilka kalvar hålls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2000" dirty="0"/>
              <a:t>Gäller gårdens alla nöt under 6 månader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2000" dirty="0" err="1"/>
              <a:t>Välströat</a:t>
            </a:r>
            <a:r>
              <a:rPr lang="sv-FI" sz="2000" dirty="0"/>
              <a:t>, fast och mjukt </a:t>
            </a:r>
            <a:r>
              <a:rPr lang="sv-FI" sz="2000" dirty="0" err="1"/>
              <a:t>liggområde</a:t>
            </a:r>
            <a:endParaRPr lang="sv-FI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FI" sz="1800" dirty="0"/>
              <a:t>Minst 2,25 m</a:t>
            </a:r>
            <a:r>
              <a:rPr lang="sv-FI" sz="1800" baseline="30000" dirty="0"/>
              <a:t>2</a:t>
            </a:r>
            <a:r>
              <a:rPr lang="sv-FI" sz="1800" dirty="0"/>
              <a:t> per djur i gruppbox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FI" sz="1800" dirty="0"/>
              <a:t>Minst 10 m</a:t>
            </a:r>
            <a:r>
              <a:rPr lang="sv-FI" sz="1800" baseline="30000" dirty="0"/>
              <a:t>2</a:t>
            </a:r>
            <a:r>
              <a:rPr lang="sv-FI" sz="1800" dirty="0"/>
              <a:t> om kalven går med sin mor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2000" dirty="0"/>
              <a:t>Fryst råmjölk eller råmjölksersättning ska finnas på gården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2000" dirty="0"/>
              <a:t>Kvaliteten ska mätas och bokföras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2000" dirty="0"/>
              <a:t>Kalven ska dia eller dricka genom napp </a:t>
            </a:r>
          </a:p>
          <a:p>
            <a:pPr>
              <a:buFont typeface="Trebuchet MS" panose="020B0603020202020204" pitchFamily="34" charset="0"/>
              <a:buChar char="–"/>
            </a:pPr>
            <a:endParaRPr lang="sv-FI" sz="2400" dirty="0"/>
          </a:p>
          <a:p>
            <a:pPr>
              <a:buFont typeface="Wingdings" panose="05000000000000000000" pitchFamily="2" charset="2"/>
              <a:buChar char="Ø"/>
            </a:pPr>
            <a:endParaRPr lang="sv-FI" sz="2400" dirty="0"/>
          </a:p>
          <a:p>
            <a:pPr>
              <a:buFont typeface="Wingdings" panose="05000000000000000000" pitchFamily="2" charset="2"/>
              <a:buChar char="Ø"/>
            </a:pPr>
            <a:endParaRPr lang="sv-FI" sz="2400" dirty="0"/>
          </a:p>
        </p:txBody>
      </p:sp>
    </p:spTree>
    <p:extLst>
      <p:ext uri="{BB962C8B-B14F-4D97-AF65-F5344CB8AC3E}">
        <p14:creationId xmlns:p14="http://schemas.microsoft.com/office/powerpoint/2010/main" val="21116911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A8B0E5-C4B5-2514-7D08-EAEBF3231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>
                <a:solidFill>
                  <a:schemeClr val="tx1"/>
                </a:solidFill>
              </a:rPr>
              <a:t>Ersättning för djurens välbefinnande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A38C9ED-A603-653E-2CCC-6CA158ABE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2160590"/>
            <a:ext cx="7778825" cy="38807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FI" sz="2400" dirty="0"/>
              <a:t>Främjande av förhållanden för handjur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2000" dirty="0"/>
              <a:t>Gäller gårdens alla nöt av hankön mellan 6-18 mån.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2000" dirty="0"/>
              <a:t>För varje djur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FI" sz="1800" dirty="0"/>
              <a:t>Minst 3,5 m</a:t>
            </a:r>
            <a:r>
              <a:rPr lang="sv-FI" sz="1800" baseline="30000" dirty="0"/>
              <a:t>2</a:t>
            </a:r>
            <a:r>
              <a:rPr lang="sv-FI" sz="1800" dirty="0"/>
              <a:t> i varma stallar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FI" sz="1800" dirty="0"/>
              <a:t>Minst 5,5 m</a:t>
            </a:r>
            <a:r>
              <a:rPr lang="sv-FI" sz="1800" baseline="30000" dirty="0"/>
              <a:t>2</a:t>
            </a:r>
            <a:r>
              <a:rPr lang="sv-FI" sz="1800" dirty="0"/>
              <a:t> i kalla stallar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2000" dirty="0"/>
              <a:t>Hälften av ytan </a:t>
            </a:r>
            <a:r>
              <a:rPr lang="sv-FI" sz="2000" dirty="0" err="1"/>
              <a:t>liggområde</a:t>
            </a:r>
            <a:r>
              <a:rPr lang="sv-FI" sz="2000" dirty="0"/>
              <a:t> med </a:t>
            </a:r>
            <a:r>
              <a:rPr lang="sv-FI" sz="2000" dirty="0" err="1"/>
              <a:t>välstöat</a:t>
            </a:r>
            <a:r>
              <a:rPr lang="sv-FI" sz="2000" dirty="0"/>
              <a:t> och mjukt fast underlag, i spaltgolv konstruktioner som gör golvet mjukare 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2000" dirty="0"/>
              <a:t>Djuren får inte hållas uppbundna (endast i undantagsfall)  </a:t>
            </a:r>
          </a:p>
        </p:txBody>
      </p:sp>
    </p:spTree>
    <p:extLst>
      <p:ext uri="{BB962C8B-B14F-4D97-AF65-F5344CB8AC3E}">
        <p14:creationId xmlns:p14="http://schemas.microsoft.com/office/powerpoint/2010/main" val="20257839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A8B0E5-C4B5-2514-7D08-EAEBF3231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>
                <a:solidFill>
                  <a:schemeClr val="tx1"/>
                </a:solidFill>
              </a:rPr>
              <a:t>Ersättning för djurens välbefinnande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A38C9ED-A603-653E-2CCC-6CA158ABE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2132856"/>
            <a:ext cx="7850834" cy="388077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v-FI" sz="2400" dirty="0"/>
              <a:t>Främjande av förhållanden för får och getter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2000" dirty="0"/>
              <a:t>Fåren och getterna ska hållas i gruppboxar med </a:t>
            </a:r>
            <a:r>
              <a:rPr lang="sv-FI" sz="2000" dirty="0" err="1"/>
              <a:t>välstöat</a:t>
            </a:r>
            <a:r>
              <a:rPr lang="sv-FI" sz="2000" dirty="0"/>
              <a:t> och mjukt fast golv där alla kan ligga samtidigt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2000" dirty="0"/>
              <a:t>I ensambox bara av godtagbar anledning,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FI" sz="1800" dirty="0"/>
              <a:t>minst 2m</a:t>
            </a:r>
            <a:r>
              <a:rPr lang="sv-FI" sz="1800" baseline="30000" dirty="0"/>
              <a:t>2</a:t>
            </a:r>
            <a:r>
              <a:rPr lang="sv-FI" sz="18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FI" sz="1800" dirty="0"/>
              <a:t>Djuret ska kunna vända sig om och se andra får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FI" sz="2000" dirty="0"/>
              <a:t>Tackor med nyfödda lamm ska ha en </a:t>
            </a:r>
            <a:r>
              <a:rPr lang="sv-FI" sz="2000" dirty="0" err="1"/>
              <a:t>lammningsbox</a:t>
            </a:r>
            <a:r>
              <a:rPr lang="sv-FI" sz="2000" dirty="0"/>
              <a:t> på minst 2,2 m</a:t>
            </a:r>
            <a:r>
              <a:rPr lang="sv-FI" sz="2000" baseline="30000" dirty="0"/>
              <a:t>2</a:t>
            </a:r>
            <a:r>
              <a:rPr lang="sv-FI" sz="2000" dirty="0"/>
              <a:t> som kan värmas upp eller är värmeisolerad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FI" sz="2000" dirty="0"/>
              <a:t>Lammen ska ha lammkammare från 2 veckors ålder till avvänjning, dock inte på bete </a:t>
            </a:r>
          </a:p>
        </p:txBody>
      </p:sp>
    </p:spTree>
    <p:extLst>
      <p:ext uri="{BB962C8B-B14F-4D97-AF65-F5344CB8AC3E}">
        <p14:creationId xmlns:p14="http://schemas.microsoft.com/office/powerpoint/2010/main" val="17034717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A8B0E5-C4B5-2514-7D08-EAEBF3231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>
                <a:solidFill>
                  <a:schemeClr val="tx1"/>
                </a:solidFill>
              </a:rPr>
              <a:t>Ersättning för djurens välbefinnande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A38C9ED-A603-653E-2CCC-6CA158ABE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2160590"/>
            <a:ext cx="7346777" cy="3880773"/>
          </a:xfrm>
        </p:spPr>
        <p:txBody>
          <a:bodyPr/>
          <a:lstStyle/>
          <a:p>
            <a:pPr>
              <a:buFont typeface="Trebuchet MS" panose="020B0603020202020204" pitchFamily="34" charset="0"/>
              <a:buChar char="–"/>
            </a:pPr>
            <a:r>
              <a:rPr lang="sv-FI" sz="2400" dirty="0"/>
              <a:t>Främjande av förhållanden för får och getter</a:t>
            </a:r>
          </a:p>
          <a:p>
            <a:pPr>
              <a:buFont typeface="Trebuchet MS" panose="020B0603020202020204" pitchFamily="34" charset="0"/>
              <a:buChar char="–"/>
            </a:pPr>
            <a:r>
              <a:rPr lang="sv-FI" sz="2400" dirty="0"/>
              <a:t>Sjuk- och behandlingsboxarna ska vara </a:t>
            </a:r>
            <a:r>
              <a:rPr lang="sv-FI" sz="2400" dirty="0" err="1"/>
              <a:t>välströade</a:t>
            </a:r>
            <a:r>
              <a:rPr lang="sv-FI" sz="2400" dirty="0"/>
              <a:t> och mjuka med fast golv, där det finns möjlighet att värma djuret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FI" sz="2200" dirty="0"/>
              <a:t>Kan användas gemensamt av flera djur men måste finnas beredskap att isolera ett djur.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FI" sz="2200" dirty="0"/>
              <a:t>Minst 2 m</a:t>
            </a:r>
            <a:r>
              <a:rPr lang="sv-FI" sz="2200" baseline="30000" dirty="0"/>
              <a:t>2 </a:t>
            </a:r>
            <a:r>
              <a:rPr lang="sv-FI" sz="2200" dirty="0"/>
              <a:t>per djur över 3 månader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sv-FI" sz="2200" dirty="0"/>
          </a:p>
          <a:p>
            <a:pPr>
              <a:buFont typeface="Wingdings" panose="05000000000000000000" pitchFamily="2" charset="2"/>
              <a:buChar char="Ø"/>
            </a:pPr>
            <a:endParaRPr lang="sv-FI" sz="2400" dirty="0"/>
          </a:p>
          <a:p>
            <a:pPr>
              <a:buFont typeface="Wingdings" panose="05000000000000000000" pitchFamily="2" charset="2"/>
              <a:buChar char="Ø"/>
            </a:pPr>
            <a:endParaRPr lang="sv-FI" dirty="0"/>
          </a:p>
          <a:p>
            <a:pPr>
              <a:buFont typeface="Wingdings" panose="05000000000000000000" pitchFamily="2" charset="2"/>
              <a:buChar char="Ø"/>
            </a:pPr>
            <a:endParaRPr lang="sv-FI" dirty="0"/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4916276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E7C740-854E-0FBD-68CB-3EA34ED2C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>
                <a:solidFill>
                  <a:schemeClr val="tx1"/>
                </a:solidFill>
              </a:rPr>
              <a:t>Ersättning för djurens välbefinnande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35B0557-435C-53EC-59C8-47598026C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110963"/>
          </a:xfrm>
        </p:spPr>
        <p:txBody>
          <a:bodyPr/>
          <a:lstStyle/>
          <a:p>
            <a:pPr marL="0" indent="0">
              <a:buNone/>
            </a:pPr>
            <a:endParaRPr lang="sv-FI" dirty="0"/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93A0934B-C39E-E5A4-E8E7-F734D68BCA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158497"/>
              </p:ext>
            </p:extLst>
          </p:nvPr>
        </p:nvGraphicFramePr>
        <p:xfrm>
          <a:off x="778747" y="2420888"/>
          <a:ext cx="6009416" cy="3876996"/>
        </p:xfrm>
        <a:graphic>
          <a:graphicData uri="http://schemas.openxmlformats.org/drawingml/2006/table">
            <a:tbl>
              <a:tblPr firstRow="1" firstCol="1" bandRow="1"/>
              <a:tblGrid>
                <a:gridCol w="4383940">
                  <a:extLst>
                    <a:ext uri="{9D8B030D-6E8A-4147-A177-3AD203B41FA5}">
                      <a16:colId xmlns:a16="http://schemas.microsoft.com/office/drawing/2014/main" val="3162495112"/>
                    </a:ext>
                  </a:extLst>
                </a:gridCol>
                <a:gridCol w="1625476">
                  <a:extLst>
                    <a:ext uri="{9D8B030D-6E8A-4147-A177-3AD203B41FA5}">
                      <a16:colId xmlns:a16="http://schemas.microsoft.com/office/drawing/2014/main" val="2268518214"/>
                    </a:ext>
                  </a:extLst>
                </a:gridCol>
              </a:tblGrid>
              <a:tr h="284733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Åtgärd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Euro per djurenhet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2272381"/>
                  </a:ext>
                </a:extLst>
              </a:tr>
              <a:tr h="284733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18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Välfärdsplan för nötkreatur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8979499"/>
                  </a:ext>
                </a:extLst>
              </a:tr>
              <a:tr h="284733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Sjuk-, behandlings- och kalvningsboxar för nötkreatur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5014501"/>
                  </a:ext>
                </a:extLst>
              </a:tr>
              <a:tr h="284733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Främjande av förhållanden under vilka kalvar hålls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321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4911069"/>
                  </a:ext>
                </a:extLst>
              </a:tr>
              <a:tr h="284733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Främjande av förhållanden under vilka nötkreatur av handjur hålls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164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0135402"/>
                  </a:ext>
                </a:extLst>
              </a:tr>
              <a:tr h="284733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Välfärdsplan för får och getter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857116"/>
                  </a:ext>
                </a:extLst>
              </a:tr>
              <a:tr h="284733">
                <a:tc>
                  <a:txBody>
                    <a:bodyPr/>
                    <a:lstStyle/>
                    <a:p>
                      <a:pPr>
                        <a:lnSpc>
                          <a:spcPct val="125000"/>
                        </a:lnSpc>
                      </a:pPr>
                      <a:r>
                        <a:rPr lang="sv-FI" sz="18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Främjande av förhållanden under vilka får och getter hålls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5000"/>
                        </a:lnSpc>
                      </a:pPr>
                      <a:r>
                        <a:rPr lang="sv-FI" sz="18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Open Sans" panose="020B0606030504020204" pitchFamily="34" charset="0"/>
                        </a:rPr>
                        <a:t>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358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92474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1FDDB3-B616-541C-FC43-4933286A3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7058745" cy="875184"/>
          </a:xfrm>
        </p:spPr>
        <p:txBody>
          <a:bodyPr/>
          <a:lstStyle/>
          <a:p>
            <a:r>
              <a:rPr lang="sv-FI" dirty="0">
                <a:solidFill>
                  <a:schemeClr val="tx1"/>
                </a:solidFill>
              </a:rPr>
              <a:t>Icke produktiva investeringar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FFDBA85-2C93-577D-83E8-335BB4610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556792"/>
            <a:ext cx="7562801" cy="4484571"/>
          </a:xfrm>
        </p:spPr>
        <p:txBody>
          <a:bodyPr/>
          <a:lstStyle/>
          <a:p>
            <a:pPr>
              <a:buFont typeface="Trebuchet MS" panose="020B0603020202020204" pitchFamily="34" charset="0"/>
              <a:buChar char="–"/>
            </a:pPr>
            <a:r>
              <a:rPr lang="sv-FI" sz="2400" dirty="0"/>
              <a:t>Ett projektstöd (</a:t>
            </a:r>
            <a:r>
              <a:rPr lang="sv-FI" sz="2400" dirty="0" err="1"/>
              <a:t>Hyrrä</a:t>
            </a:r>
            <a:r>
              <a:rPr lang="sv-FI" sz="2400" dirty="0"/>
              <a:t>)</a:t>
            </a:r>
          </a:p>
          <a:p>
            <a:pPr>
              <a:buFont typeface="Trebuchet MS" panose="020B0603020202020204" pitchFamily="34" charset="0"/>
              <a:buChar char="–"/>
            </a:pPr>
            <a:endParaRPr lang="sv-FI" sz="800" dirty="0"/>
          </a:p>
          <a:p>
            <a:pPr>
              <a:buFont typeface="Trebuchet MS" panose="020B0603020202020204" pitchFamily="34" charset="0"/>
              <a:buChar char="–"/>
            </a:pPr>
            <a:r>
              <a:rPr lang="sv-FI" sz="2400" dirty="0"/>
              <a:t>Ersättning upp till 100% av de godkända kostnaderna</a:t>
            </a:r>
          </a:p>
          <a:p>
            <a:pPr>
              <a:buFont typeface="Trebuchet MS" panose="020B0603020202020204" pitchFamily="34" charset="0"/>
              <a:buChar char="–"/>
            </a:pPr>
            <a:endParaRPr lang="sv-FI" sz="800" dirty="0"/>
          </a:p>
          <a:p>
            <a:pPr>
              <a:buFont typeface="Trebuchet MS" panose="020B0603020202020204" pitchFamily="34" charset="0"/>
              <a:buChar char="–"/>
            </a:pPr>
            <a:r>
              <a:rPr lang="sv-FI" sz="2400" dirty="0"/>
              <a:t>Två olika åtgärder: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v-FI" sz="2200" dirty="0"/>
              <a:t>för att främja naturens mångfald</a:t>
            </a:r>
          </a:p>
          <a:p>
            <a:pPr marL="400050" lvl="1" indent="0">
              <a:buNone/>
            </a:pPr>
            <a:endParaRPr lang="sv-FI" sz="9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sv-FI" sz="2200" dirty="0"/>
              <a:t>för hållbar skötsel av naturresurser</a:t>
            </a:r>
          </a:p>
        </p:txBody>
      </p:sp>
    </p:spTree>
    <p:extLst>
      <p:ext uri="{BB962C8B-B14F-4D97-AF65-F5344CB8AC3E}">
        <p14:creationId xmlns:p14="http://schemas.microsoft.com/office/powerpoint/2010/main" val="31305245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7FB60D-BD9A-C69E-96BE-E377A18BA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75184"/>
          </a:xfrm>
        </p:spPr>
        <p:txBody>
          <a:bodyPr/>
          <a:lstStyle/>
          <a:p>
            <a:r>
              <a:rPr lang="sv-FI" dirty="0">
                <a:solidFill>
                  <a:schemeClr val="tx1"/>
                </a:solidFill>
              </a:rPr>
              <a:t>Icke produktiva investeringar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F4270D8-EDB9-4B44-3CBC-DD019FAD0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484784"/>
            <a:ext cx="7562801" cy="45565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FI" sz="2400" dirty="0"/>
              <a:t>För att främja naturens mångfald</a:t>
            </a:r>
          </a:p>
          <a:p>
            <a:pPr marL="0" indent="0">
              <a:buNone/>
            </a:pPr>
            <a:endParaRPr lang="sv-FI" sz="800" dirty="0"/>
          </a:p>
          <a:p>
            <a:pPr>
              <a:buFontTx/>
              <a:buChar char="-"/>
            </a:pPr>
            <a:r>
              <a:rPr lang="sv-FI" sz="2400" dirty="0"/>
              <a:t>Restaurering av lövängar,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FI" sz="2200" dirty="0"/>
              <a:t>max 3.000 euro/ha</a:t>
            </a:r>
          </a:p>
          <a:p>
            <a:pPr>
              <a:buFontTx/>
              <a:buChar char="-"/>
            </a:pPr>
            <a:endParaRPr lang="sv-FI" sz="800" dirty="0"/>
          </a:p>
          <a:p>
            <a:pPr>
              <a:buFontTx/>
              <a:buChar char="-"/>
            </a:pPr>
            <a:r>
              <a:rPr lang="sv-FI" sz="2400" dirty="0"/>
              <a:t>Återskapande och nyskapande av naturbeten, ängar, strandängar och andra </a:t>
            </a:r>
            <a:r>
              <a:rPr lang="sv-FI" sz="2400" dirty="0" err="1"/>
              <a:t>vårdbiotober</a:t>
            </a:r>
            <a:r>
              <a:rPr lang="sv-FI" sz="2400" dirty="0"/>
              <a:t> i jordbrukslandskapet,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FI" sz="2200" dirty="0"/>
              <a:t>max 3.000 euro/hektar</a:t>
            </a:r>
          </a:p>
          <a:p>
            <a:pPr>
              <a:buFontTx/>
              <a:buChar char="-"/>
            </a:pPr>
            <a:endParaRPr lang="sv-FI" sz="800" dirty="0"/>
          </a:p>
          <a:p>
            <a:pPr>
              <a:buFontTx/>
              <a:buChar char="-"/>
            </a:pPr>
            <a:r>
              <a:rPr lang="sv-FI" sz="2400" dirty="0"/>
              <a:t>Kompletterande stängseldragning på befintliga naturbeten,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FI" sz="2200" dirty="0"/>
              <a:t>max 500 euro </a:t>
            </a:r>
            <a:r>
              <a:rPr lang="sv-FI" sz="2000" dirty="0"/>
              <a:t>per hektar</a:t>
            </a:r>
          </a:p>
          <a:p>
            <a:pPr>
              <a:buFontTx/>
              <a:buChar char="-"/>
            </a:pPr>
            <a:endParaRPr lang="sv-FI" sz="2400" dirty="0"/>
          </a:p>
        </p:txBody>
      </p:sp>
    </p:spTree>
    <p:extLst>
      <p:ext uri="{BB962C8B-B14F-4D97-AF65-F5344CB8AC3E}">
        <p14:creationId xmlns:p14="http://schemas.microsoft.com/office/powerpoint/2010/main" val="2329038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5275EB-DD69-5506-EEF8-C9DA68C8B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03176"/>
          </a:xfrm>
        </p:spPr>
        <p:txBody>
          <a:bodyPr/>
          <a:lstStyle/>
          <a:p>
            <a:r>
              <a:rPr lang="sv-FI" dirty="0">
                <a:solidFill>
                  <a:schemeClr val="tx1"/>
                </a:solidFill>
              </a:rPr>
              <a:t>Icke produktiva investeringar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95CA587-C07D-880B-87AF-F421588A2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556792"/>
            <a:ext cx="8066858" cy="44845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FI" sz="2400" dirty="0"/>
              <a:t>För hållbar skötsel av naturresurser</a:t>
            </a:r>
          </a:p>
          <a:p>
            <a:pPr>
              <a:buFontTx/>
              <a:buChar char="-"/>
            </a:pPr>
            <a:r>
              <a:rPr lang="sv-FI" sz="2000" dirty="0"/>
              <a:t>Våtmarker</a:t>
            </a:r>
          </a:p>
          <a:p>
            <a:pPr>
              <a:buFontTx/>
              <a:buChar char="-"/>
            </a:pPr>
            <a:r>
              <a:rPr lang="sv-FI" sz="2000" dirty="0"/>
              <a:t>Kedjor av små våtmarker</a:t>
            </a:r>
          </a:p>
          <a:p>
            <a:pPr>
              <a:buFontTx/>
              <a:buChar char="-"/>
            </a:pPr>
            <a:r>
              <a:rPr lang="sv-FI" sz="2000" dirty="0"/>
              <a:t>Översvämningsområden</a:t>
            </a:r>
          </a:p>
          <a:p>
            <a:pPr>
              <a:buFontTx/>
              <a:buChar char="-"/>
            </a:pPr>
            <a:r>
              <a:rPr lang="sv-FI" sz="2000" dirty="0"/>
              <a:t>Översvämningsområden av våtmarkstyp</a:t>
            </a:r>
          </a:p>
          <a:p>
            <a:pPr>
              <a:buFontTx/>
              <a:buChar char="-"/>
            </a:pPr>
            <a:r>
              <a:rPr lang="sv-FI" sz="2000" dirty="0"/>
              <a:t>Tvåstegsdiken (max. 12 euro per meter)</a:t>
            </a:r>
          </a:p>
          <a:p>
            <a:pPr marL="0" indent="0">
              <a:buNone/>
            </a:pPr>
            <a:r>
              <a:rPr lang="sv-FI" sz="2400" dirty="0"/>
              <a:t>  </a:t>
            </a:r>
          </a:p>
          <a:p>
            <a:pPr marL="0" indent="0">
              <a:buNone/>
            </a:pPr>
            <a:r>
              <a:rPr lang="sv-FI" sz="2200" dirty="0"/>
              <a:t>Projekt mellan 0,3 – 0,5 hektar max. 4.100 euro/projekt</a:t>
            </a:r>
          </a:p>
          <a:p>
            <a:pPr marL="0" indent="0">
              <a:buNone/>
            </a:pPr>
            <a:r>
              <a:rPr lang="sv-FI" sz="2200" dirty="0"/>
              <a:t>Projekt över 0,5 hektar max. 12.000 euro/hektar   </a:t>
            </a:r>
          </a:p>
          <a:p>
            <a:pPr marL="0" indent="0">
              <a:buNone/>
            </a:pPr>
            <a:endParaRPr lang="sv-FI" sz="2400" dirty="0"/>
          </a:p>
          <a:p>
            <a:pPr marL="0" indent="0">
              <a:buNone/>
            </a:pPr>
            <a:endParaRPr lang="sv-FI" sz="2400" dirty="0"/>
          </a:p>
        </p:txBody>
      </p:sp>
    </p:spTree>
    <p:extLst>
      <p:ext uri="{BB962C8B-B14F-4D97-AF65-F5344CB8AC3E}">
        <p14:creationId xmlns:p14="http://schemas.microsoft.com/office/powerpoint/2010/main" val="1705789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ubrik 1">
            <a:extLst>
              <a:ext uri="{FF2B5EF4-FFF2-40B4-BE49-F238E27FC236}">
                <a16:creationId xmlns:a16="http://schemas.microsoft.com/office/drawing/2014/main" id="{4D14CB8D-EE7E-4F41-B70F-F57B17083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r>
              <a:rPr lang="sv-FI" sz="2800" dirty="0">
                <a:solidFill>
                  <a:schemeClr val="tx1"/>
                </a:solidFill>
              </a:rPr>
              <a:t>Särskilda mål med koppling till areal-/djurbaserade stöd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EF62DED-C974-4DD9-A0AE-02BF38E1F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endParaRPr lang="sv-FI" sz="1500" dirty="0"/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sv-FI" sz="1500" b="1" dirty="0"/>
              <a:t>SO4:</a:t>
            </a:r>
            <a:r>
              <a:rPr lang="sv-FI" sz="1500" dirty="0"/>
              <a:t> Bidra till begränsning av och anpassning till klimatförändringar samt till hållbar energi.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sv-FI" sz="1500" b="1" dirty="0"/>
              <a:t>SO5:</a:t>
            </a:r>
            <a:r>
              <a:rPr lang="sv-FI" sz="1500" dirty="0"/>
              <a:t> Främja hållbar utveckling och effektiv förvaltning av naturresurser som vatten, mark och luft.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sv-FI" sz="1500" b="1" dirty="0"/>
              <a:t>SO6:</a:t>
            </a:r>
            <a:r>
              <a:rPr lang="sv-FI" sz="1500" dirty="0"/>
              <a:t> Bidra till att skydda den biologiska mångfalden, stärka ekosystemtjänster samt bevara livsmiljöer och landskap. 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sv-FI" sz="1500" b="1" dirty="0"/>
              <a:t>SO9</a:t>
            </a:r>
            <a:r>
              <a:rPr lang="sv-FI" sz="1500" dirty="0"/>
              <a:t>: Se till att EU:s jordbruk svarar bättre på samhällets krav på livsmedel och hälsa, inbegripet säkra, näringsrika och hållbara livsmedel, matsvinn samt djurskydd.</a:t>
            </a:r>
          </a:p>
          <a:p>
            <a:pPr>
              <a:lnSpc>
                <a:spcPct val="90000"/>
              </a:lnSpc>
            </a:pPr>
            <a:endParaRPr lang="sv-FI" sz="1500" dirty="0"/>
          </a:p>
        </p:txBody>
      </p:sp>
    </p:spTree>
    <p:extLst>
      <p:ext uri="{BB962C8B-B14F-4D97-AF65-F5344CB8AC3E}">
        <p14:creationId xmlns:p14="http://schemas.microsoft.com/office/powerpoint/2010/main" val="2935465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B4585B-ABEF-45D8-9807-EFAABCDE0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609600"/>
            <a:ext cx="6447501" cy="1320800"/>
          </a:xfrm>
        </p:spPr>
        <p:txBody>
          <a:bodyPr anchor="t">
            <a:normAutofit/>
          </a:bodyPr>
          <a:lstStyle/>
          <a:p>
            <a:r>
              <a:rPr lang="sv-FI" b="1" dirty="0">
                <a:solidFill>
                  <a:schemeClr val="tx1"/>
                </a:solidFill>
              </a:rPr>
              <a:t>Ny struktur</a:t>
            </a:r>
          </a:p>
        </p:txBody>
      </p:sp>
      <p:pic>
        <p:nvPicPr>
          <p:cNvPr id="4" name="Platshållare för innehåll 4" descr="Pusselbitar">
            <a:extLst>
              <a:ext uri="{FF2B5EF4-FFF2-40B4-BE49-F238E27FC236}">
                <a16:creationId xmlns:a16="http://schemas.microsoft.com/office/drawing/2014/main" id="{D443AC6A-A8E4-49D9-AAF2-AE3165CA17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3105" y="2159331"/>
            <a:ext cx="2158695" cy="2158695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2397A90-9528-4512-9DFB-4343079A4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370" y="1412776"/>
            <a:ext cx="4981014" cy="51125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FI" sz="2400" dirty="0"/>
              <a:t>Cap-strategiplanen omfattar både</a:t>
            </a:r>
          </a:p>
          <a:p>
            <a:pPr marL="0" indent="0">
              <a:buNone/>
            </a:pPr>
            <a:r>
              <a:rPr lang="sv-FI" sz="2400" dirty="0"/>
              <a:t>Pelare I: </a:t>
            </a:r>
          </a:p>
          <a:p>
            <a:pPr lvl="1">
              <a:buFontTx/>
              <a:buChar char="-"/>
            </a:pPr>
            <a:r>
              <a:rPr lang="sv-FI" sz="2000" dirty="0"/>
              <a:t>Inkomststöd</a:t>
            </a:r>
          </a:p>
          <a:p>
            <a:pPr lvl="1">
              <a:buFontTx/>
              <a:buChar char="-"/>
            </a:pPr>
            <a:r>
              <a:rPr lang="sv-FI" sz="2000" dirty="0"/>
              <a:t>Rikets behörighet</a:t>
            </a:r>
          </a:p>
          <a:p>
            <a:pPr lvl="1">
              <a:buFontTx/>
              <a:buChar char="-"/>
            </a:pPr>
            <a:endParaRPr lang="sv-FI" sz="800" dirty="0"/>
          </a:p>
          <a:p>
            <a:pPr>
              <a:buFontTx/>
              <a:buChar char="-"/>
            </a:pPr>
            <a:r>
              <a:rPr lang="sv-FI" sz="2400" dirty="0"/>
              <a:t>Pelare II:</a:t>
            </a:r>
          </a:p>
          <a:p>
            <a:pPr lvl="1">
              <a:buFontTx/>
              <a:buChar char="-"/>
            </a:pPr>
            <a:r>
              <a:rPr lang="sv-FI" sz="2000" dirty="0"/>
              <a:t>Landsbygdsutvecklingsstöd </a:t>
            </a:r>
          </a:p>
          <a:p>
            <a:pPr lvl="1">
              <a:buFontTx/>
              <a:buChar char="-"/>
            </a:pPr>
            <a:r>
              <a:rPr lang="sv-FI" sz="2000" dirty="0"/>
              <a:t>Ålands behörighet</a:t>
            </a:r>
          </a:p>
          <a:p>
            <a:pPr lvl="1">
              <a:buFontTx/>
              <a:buChar char="-"/>
            </a:pPr>
            <a:endParaRPr lang="sv-FI" sz="800" dirty="0"/>
          </a:p>
          <a:p>
            <a:pPr>
              <a:buFontTx/>
              <a:buChar char="-"/>
            </a:pPr>
            <a:r>
              <a:rPr lang="sv-FI" sz="2000" dirty="0"/>
              <a:t>Gemensamma delar för båda pelarna så som definitioner</a:t>
            </a:r>
          </a:p>
        </p:txBody>
      </p:sp>
    </p:spTree>
    <p:extLst>
      <p:ext uri="{BB962C8B-B14F-4D97-AF65-F5344CB8AC3E}">
        <p14:creationId xmlns:p14="http://schemas.microsoft.com/office/powerpoint/2010/main" val="2136938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7077C8-4A9C-4A43-AD12-114C9C71B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7922841" cy="1320800"/>
          </a:xfrm>
        </p:spPr>
        <p:txBody>
          <a:bodyPr/>
          <a:lstStyle/>
          <a:p>
            <a:r>
              <a:rPr lang="sv-FI" sz="3200" dirty="0">
                <a:solidFill>
                  <a:schemeClr val="tx1"/>
                </a:solidFill>
              </a:rPr>
              <a:t>Grönare profil med en Ny grön </a:t>
            </a:r>
            <a:r>
              <a:rPr lang="sv-FI" dirty="0">
                <a:solidFill>
                  <a:schemeClr val="tx1"/>
                </a:solidFill>
              </a:rPr>
              <a:t>arkitektur</a:t>
            </a:r>
            <a:br>
              <a:rPr lang="sv-FI" dirty="0">
                <a:solidFill>
                  <a:schemeClr val="tx1"/>
                </a:solidFill>
              </a:rPr>
            </a:br>
            <a:r>
              <a:rPr lang="sv-FI" dirty="0">
                <a:solidFill>
                  <a:schemeClr val="tx1"/>
                </a:solidFill>
              </a:rPr>
              <a:t>-&gt; </a:t>
            </a:r>
            <a:r>
              <a:rPr lang="sv-FI" sz="3200" dirty="0">
                <a:solidFill>
                  <a:schemeClr val="tx1"/>
                </a:solidFill>
              </a:rPr>
              <a:t>högre miljöambition</a:t>
            </a:r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CB33D965-AD9D-4606-9954-4D15B067D0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5255" y="1772816"/>
            <a:ext cx="5688632" cy="4929033"/>
          </a:xfrm>
          <a:prstGeom prst="rect">
            <a:avLst/>
          </a:pr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B5229856-1676-4B44-933A-5ACB283616EF}"/>
              </a:ext>
            </a:extLst>
          </p:cNvPr>
          <p:cNvSpPr/>
          <p:nvPr/>
        </p:nvSpPr>
        <p:spPr>
          <a:xfrm>
            <a:off x="1691680" y="5528320"/>
            <a:ext cx="2736304" cy="564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dirty="0"/>
              <a:t>Villkorlighet</a:t>
            </a:r>
          </a:p>
        </p:txBody>
      </p:sp>
      <p:sp>
        <p:nvSpPr>
          <p:cNvPr id="3" name="Rektangel: rundade hörn 2">
            <a:extLst>
              <a:ext uri="{FF2B5EF4-FFF2-40B4-BE49-F238E27FC236}">
                <a16:creationId xmlns:a16="http://schemas.microsoft.com/office/drawing/2014/main" id="{33B8D475-B96C-43F0-93F6-65335AF45E40}"/>
              </a:ext>
            </a:extLst>
          </p:cNvPr>
          <p:cNvSpPr/>
          <p:nvPr/>
        </p:nvSpPr>
        <p:spPr>
          <a:xfrm>
            <a:off x="1717592" y="3789040"/>
            <a:ext cx="2494368" cy="5760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400" dirty="0"/>
              <a:t>System för </a:t>
            </a:r>
          </a:p>
          <a:p>
            <a:pPr algn="ctr"/>
            <a:r>
              <a:rPr lang="sv-FI" sz="1400" dirty="0"/>
              <a:t>klimat- och miljö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FAC307B3-4A74-42E1-8C2A-B0AC35433493}"/>
              </a:ext>
            </a:extLst>
          </p:cNvPr>
          <p:cNvSpPr/>
          <p:nvPr/>
        </p:nvSpPr>
        <p:spPr>
          <a:xfrm>
            <a:off x="3779912" y="4077072"/>
            <a:ext cx="1656184" cy="3339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FI" sz="1400" dirty="0"/>
              <a:t>Miljö- och klimatåtaganden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4C670DB0-68A6-48DF-B88D-B7A88F71C1BD}"/>
              </a:ext>
            </a:extLst>
          </p:cNvPr>
          <p:cNvSpPr txBox="1"/>
          <p:nvPr/>
        </p:nvSpPr>
        <p:spPr>
          <a:xfrm>
            <a:off x="6661605" y="4942386"/>
            <a:ext cx="242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>
                <a:solidFill>
                  <a:srgbClr val="FF0000"/>
                </a:solidFill>
              </a:rPr>
              <a:t>Tvärvillkor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3C0DAB5-899D-4CBF-B11C-0F420BEB82EA}"/>
              </a:ext>
            </a:extLst>
          </p:cNvPr>
          <p:cNvSpPr txBox="1"/>
          <p:nvPr/>
        </p:nvSpPr>
        <p:spPr>
          <a:xfrm>
            <a:off x="6540243" y="5359180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>
                <a:solidFill>
                  <a:srgbClr val="FF0000"/>
                </a:solidFill>
              </a:rPr>
              <a:t>Förgröningsstödets villkor</a:t>
            </a:r>
          </a:p>
        </p:txBody>
      </p:sp>
      <p:sp>
        <p:nvSpPr>
          <p:cNvPr id="10" name="Pil: vänster 9">
            <a:extLst>
              <a:ext uri="{FF2B5EF4-FFF2-40B4-BE49-F238E27FC236}">
                <a16:creationId xmlns:a16="http://schemas.microsoft.com/office/drawing/2014/main" id="{2D93040A-F199-4A16-B4F0-A933D3F2E36F}"/>
              </a:ext>
            </a:extLst>
          </p:cNvPr>
          <p:cNvSpPr/>
          <p:nvPr/>
        </p:nvSpPr>
        <p:spPr>
          <a:xfrm>
            <a:off x="5861056" y="5030640"/>
            <a:ext cx="585112" cy="1708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11" name="Pil: vänster 10">
            <a:extLst>
              <a:ext uri="{FF2B5EF4-FFF2-40B4-BE49-F238E27FC236}">
                <a16:creationId xmlns:a16="http://schemas.microsoft.com/office/drawing/2014/main" id="{9D261C34-D06E-4810-ABAA-8E4A26669AB8}"/>
              </a:ext>
            </a:extLst>
          </p:cNvPr>
          <p:cNvSpPr/>
          <p:nvPr/>
        </p:nvSpPr>
        <p:spPr>
          <a:xfrm>
            <a:off x="5824072" y="5596928"/>
            <a:ext cx="622096" cy="1708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252692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7FE61A-E43B-4434-B743-D37503F58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dirty="0">
                <a:solidFill>
                  <a:schemeClr val="tx1"/>
                </a:solidFill>
              </a:rPr>
              <a:t>Ålands areal- och djurbaserade åtgärder i Pelare II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855FCF-5540-45B9-A8F9-A2BC48EDC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060848"/>
            <a:ext cx="6347714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FI" sz="2000" dirty="0"/>
              <a:t>Två interventionstyper: </a:t>
            </a:r>
          </a:p>
          <a:p>
            <a:pPr marL="0" indent="0">
              <a:buNone/>
            </a:pPr>
            <a:endParaRPr lang="sv-FI" sz="900" dirty="0"/>
          </a:p>
          <a:p>
            <a:pPr marL="0" indent="0">
              <a:buNone/>
            </a:pPr>
            <a:r>
              <a:rPr lang="sv-FI" sz="2000" dirty="0"/>
              <a:t>a) Miljöåtaganden, klimatåtaganden och övriga förvaltningsåtaganden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FI" sz="1900" dirty="0"/>
              <a:t>Miljöersättning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FI" sz="1900" dirty="0"/>
              <a:t>Ersättning för ekologisk produktion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FI" sz="1900" dirty="0"/>
              <a:t>Ersättning för djurens välfärd</a:t>
            </a:r>
          </a:p>
          <a:p>
            <a:pPr marL="0" indent="0">
              <a:buNone/>
            </a:pPr>
            <a:endParaRPr lang="sv-FI" sz="2000" dirty="0"/>
          </a:p>
          <a:p>
            <a:pPr marL="0" indent="0">
              <a:buNone/>
            </a:pPr>
            <a:r>
              <a:rPr lang="sv-FI" sz="2000" dirty="0"/>
              <a:t>b) Naturliga eller andra områdesspecifika begränsningar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FI" sz="1900" dirty="0"/>
              <a:t>Kompensationsersättning (LFA)</a:t>
            </a:r>
          </a:p>
          <a:p>
            <a:pPr marL="0" indent="0">
              <a:buNone/>
            </a:pPr>
            <a:endParaRPr lang="sv-FI" sz="2000" dirty="0"/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247334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741BD9-5D82-4BE6-B9A0-65C77E28A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986737" cy="875184"/>
          </a:xfrm>
        </p:spPr>
        <p:txBody>
          <a:bodyPr/>
          <a:lstStyle/>
          <a:p>
            <a:r>
              <a:rPr lang="sv-FI" dirty="0">
                <a:solidFill>
                  <a:schemeClr val="tx1"/>
                </a:solidFill>
              </a:rPr>
              <a:t>Kompensationsersättning (LFA)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85FFC50-3AB2-4059-B861-79658CD9C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700808"/>
            <a:ext cx="6358129" cy="4340555"/>
          </a:xfrm>
        </p:spPr>
        <p:txBody>
          <a:bodyPr>
            <a:normAutofit/>
          </a:bodyPr>
          <a:lstStyle/>
          <a:p>
            <a:pPr>
              <a:buFont typeface="Trebuchet MS" panose="020B0603020202020204" pitchFamily="34" charset="0"/>
              <a:buChar char="–"/>
            </a:pPr>
            <a:r>
              <a:rPr lang="sv-FI" sz="2400" dirty="0"/>
              <a:t>Delfinansierade delen fortsätter oförändrat</a:t>
            </a:r>
          </a:p>
          <a:p>
            <a:pPr marL="0" indent="0">
              <a:buNone/>
            </a:pPr>
            <a:endParaRPr lang="sv-FI" sz="2400" dirty="0"/>
          </a:p>
          <a:p>
            <a:pPr>
              <a:buFont typeface="Trebuchet MS" panose="020B0603020202020204" pitchFamily="34" charset="0"/>
              <a:buChar char="–"/>
            </a:pPr>
            <a:r>
              <a:rPr lang="sv-FI" sz="2400" dirty="0"/>
              <a:t>217 euro per hektar</a:t>
            </a:r>
          </a:p>
          <a:p>
            <a:pPr marL="0" indent="0">
              <a:buNone/>
            </a:pPr>
            <a:endParaRPr lang="sv-FI" sz="2400" dirty="0"/>
          </a:p>
          <a:p>
            <a:pPr>
              <a:buFont typeface="Trebuchet MS" panose="020B0603020202020204" pitchFamily="34" charset="0"/>
              <a:buChar char="–"/>
            </a:pPr>
            <a:r>
              <a:rPr lang="sv-FI" sz="2400" dirty="0"/>
              <a:t>Ingen nationell husdjursförhöjning</a:t>
            </a:r>
          </a:p>
        </p:txBody>
      </p:sp>
    </p:spTree>
    <p:extLst>
      <p:ext uri="{BB962C8B-B14F-4D97-AF65-F5344CB8AC3E}">
        <p14:creationId xmlns:p14="http://schemas.microsoft.com/office/powerpoint/2010/main" val="785294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7C2ABA-0391-A56A-0953-A8F9B3BC7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>
                <a:solidFill>
                  <a:schemeClr val="tx1"/>
                </a:solidFill>
              </a:rPr>
              <a:t>Miljöersättning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7D30706-9265-C96E-CB94-42D585C24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484784"/>
            <a:ext cx="6914729" cy="4763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FI" sz="2400" dirty="0"/>
              <a:t>Grundstrukturen lika som nu</a:t>
            </a:r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sz="2400" dirty="0"/>
              <a:t>Balanserad användning av näringsämnen (BAN) </a:t>
            </a:r>
          </a:p>
          <a:p>
            <a:pPr marL="800100" lvl="2" indent="0">
              <a:buNone/>
            </a:pPr>
            <a:r>
              <a:rPr lang="sv-FI" sz="2400" dirty="0"/>
              <a:t>    Gårdsomfattande miljöåtagande</a:t>
            </a:r>
          </a:p>
          <a:p>
            <a:pPr marL="800100" lvl="2" indent="0">
              <a:buNone/>
            </a:pPr>
            <a:endParaRPr lang="sv-FI" sz="2400" dirty="0"/>
          </a:p>
          <a:p>
            <a:pPr marL="0" indent="0">
              <a:buNone/>
            </a:pPr>
            <a:r>
              <a:rPr lang="sv-FI" sz="2400" dirty="0"/>
              <a:t>Kulturmarksbeten + naturbeten med höga naturvärden </a:t>
            </a:r>
          </a:p>
          <a:p>
            <a:pPr marL="1257300" lvl="3" indent="0">
              <a:buNone/>
            </a:pPr>
            <a:r>
              <a:rPr lang="sv-FI" sz="2400" dirty="0"/>
              <a:t>I samma åtgärd Naturbetesskötsel </a:t>
            </a:r>
          </a:p>
          <a:p>
            <a:pPr marL="285750">
              <a:buFont typeface="Wingdings" panose="05000000000000000000" pitchFamily="2" charset="2"/>
              <a:buChar char="Ø"/>
            </a:pPr>
            <a:endParaRPr lang="sv-FI" sz="2200" dirty="0"/>
          </a:p>
          <a:p>
            <a:endParaRPr lang="sv-FI" dirty="0"/>
          </a:p>
          <a:p>
            <a:endParaRPr lang="sv-FI" dirty="0"/>
          </a:p>
        </p:txBody>
      </p:sp>
      <p:sp>
        <p:nvSpPr>
          <p:cNvPr id="4" name="Pil: höger 3">
            <a:extLst>
              <a:ext uri="{FF2B5EF4-FFF2-40B4-BE49-F238E27FC236}">
                <a16:creationId xmlns:a16="http://schemas.microsoft.com/office/drawing/2014/main" id="{1EAD0ADE-3A41-9659-138A-2FF5B98DFCF2}"/>
              </a:ext>
            </a:extLst>
          </p:cNvPr>
          <p:cNvSpPr/>
          <p:nvPr/>
        </p:nvSpPr>
        <p:spPr>
          <a:xfrm>
            <a:off x="1439653" y="3068960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5" name="Pil: höger 4">
            <a:extLst>
              <a:ext uri="{FF2B5EF4-FFF2-40B4-BE49-F238E27FC236}">
                <a16:creationId xmlns:a16="http://schemas.microsoft.com/office/drawing/2014/main" id="{5680A7F9-39C6-09B5-335A-2C6DC93963D0}"/>
              </a:ext>
            </a:extLst>
          </p:cNvPr>
          <p:cNvSpPr/>
          <p:nvPr/>
        </p:nvSpPr>
        <p:spPr>
          <a:xfrm>
            <a:off x="1417981" y="4927601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101729511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Fa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8522</TotalTime>
  <Words>1786</Words>
  <Application>Microsoft Office PowerPoint</Application>
  <PresentationFormat>Bildspel på skärmen (4:3)</PresentationFormat>
  <Paragraphs>382</Paragraphs>
  <Slides>37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37</vt:i4>
      </vt:variant>
    </vt:vector>
  </HeadingPairs>
  <TitlesOfParts>
    <vt:vector size="44" baseType="lpstr">
      <vt:lpstr>Arial</vt:lpstr>
      <vt:lpstr>Calibri</vt:lpstr>
      <vt:lpstr>Segoe UI</vt:lpstr>
      <vt:lpstr>Trebuchet MS</vt:lpstr>
      <vt:lpstr>Wingdings</vt:lpstr>
      <vt:lpstr>Wingdings 3</vt:lpstr>
      <vt:lpstr>Fasett</vt:lpstr>
      <vt:lpstr>PowerPoint-presentation</vt:lpstr>
      <vt:lpstr>Interventioner (åtgärder)</vt:lpstr>
      <vt:lpstr>Interventionslogik (= en röd tråd)</vt:lpstr>
      <vt:lpstr>Särskilda mål med koppling till areal-/djurbaserade stöd</vt:lpstr>
      <vt:lpstr>Ny struktur</vt:lpstr>
      <vt:lpstr>Grönare profil med en Ny grön arkitektur -&gt; högre miljöambition</vt:lpstr>
      <vt:lpstr>Ålands areal- och djurbaserade åtgärder i Pelare II </vt:lpstr>
      <vt:lpstr>Kompensationsersättning (LFA)</vt:lpstr>
      <vt:lpstr>Miljöersättning</vt:lpstr>
      <vt:lpstr>Miljöersättning</vt:lpstr>
      <vt:lpstr>Miljöåtaganden</vt:lpstr>
      <vt:lpstr>Gårdsomfattande miljöåtagande</vt:lpstr>
      <vt:lpstr>Miljöåtaganden</vt:lpstr>
      <vt:lpstr>Frivilliga skiftesvisa komplement</vt:lpstr>
      <vt:lpstr>Frivilliga skiftesvisa komplement</vt:lpstr>
      <vt:lpstr>Frivilliga skiftesvisa komplement</vt:lpstr>
      <vt:lpstr>Frivilliga skiftesvisa komplement</vt:lpstr>
      <vt:lpstr>Miljöåtaganden</vt:lpstr>
      <vt:lpstr>Miljöåtaganden</vt:lpstr>
      <vt:lpstr>Miljöåtaganden ersättningsbelopp</vt:lpstr>
      <vt:lpstr>Ersättning för ekologisk produktion</vt:lpstr>
      <vt:lpstr>Ersättning för ekologisk produktion </vt:lpstr>
      <vt:lpstr>Ersättning för ekologisk produktion</vt:lpstr>
      <vt:lpstr>Ersättning för ekologisk produktion</vt:lpstr>
      <vt:lpstr>Genomförs i Pelare I (Inte Ålands behörighet)</vt:lpstr>
      <vt:lpstr>Ersättning för djurens välbefinnande</vt:lpstr>
      <vt:lpstr>Ersättning för djurens välbefinnande</vt:lpstr>
      <vt:lpstr>Ersättning för djurens välbefinnande</vt:lpstr>
      <vt:lpstr>Ersättning för djurens välbefinnande</vt:lpstr>
      <vt:lpstr>Ersättning för djurens välbefinnande</vt:lpstr>
      <vt:lpstr>Ersättning för djurens välbefinnande</vt:lpstr>
      <vt:lpstr>Ersättning för djurens välbefinnande</vt:lpstr>
      <vt:lpstr>Ersättning för djurens välbefinnande</vt:lpstr>
      <vt:lpstr>Ersättning för djurens välbefinnande</vt:lpstr>
      <vt:lpstr>Icke produktiva investeringar</vt:lpstr>
      <vt:lpstr>Icke produktiva investeringar </vt:lpstr>
      <vt:lpstr>Icke produktiva investeringar</vt:lpstr>
    </vt:vector>
  </TitlesOfParts>
  <Company>Ålands landskapsstyrelse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Operativt program för Europeiska regionala utvecklingsfonden på Åland 2007-2013</dc:title>
  <dc:creator>Ålands landskapsstyrelse</dc:creator>
  <cp:lastModifiedBy>Siv Tennström</cp:lastModifiedBy>
  <cp:revision>369</cp:revision>
  <cp:lastPrinted>2022-09-28T12:51:14Z</cp:lastPrinted>
  <dcterms:created xsi:type="dcterms:W3CDTF">2008-05-15T08:39:52Z</dcterms:created>
  <dcterms:modified xsi:type="dcterms:W3CDTF">2022-10-04T09:02:11Z</dcterms:modified>
</cp:coreProperties>
</file>