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2" r:id="rId5"/>
    <p:sldId id="257" r:id="rId6"/>
    <p:sldId id="263" r:id="rId7"/>
    <p:sldId id="264" r:id="rId8"/>
    <p:sldId id="265" r:id="rId9"/>
    <p:sldId id="266" r:id="rId10"/>
    <p:sldId id="267" r:id="rId11"/>
    <p:sldId id="268" r:id="rId12"/>
    <p:sldId id="292" r:id="rId13"/>
    <p:sldId id="293" r:id="rId14"/>
    <p:sldId id="294" r:id="rId15"/>
    <p:sldId id="270" r:id="rId16"/>
    <p:sldId id="271" r:id="rId17"/>
    <p:sldId id="272" r:id="rId18"/>
    <p:sldId id="273" r:id="rId19"/>
    <p:sldId id="274" r:id="rId20"/>
    <p:sldId id="275" r:id="rId21"/>
    <p:sldId id="276" r:id="rId22"/>
    <p:sldId id="282" r:id="rId23"/>
    <p:sldId id="277" r:id="rId24"/>
    <p:sldId id="278" r:id="rId25"/>
    <p:sldId id="279" r:id="rId26"/>
    <p:sldId id="281"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73B86-087F-4171-8F29-3FA7E6D13026}" v="12" dt="2020-05-27T07:24:18.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5736C-9EEF-46F2-BA35-825E8E4D6A07}" type="datetimeFigureOut">
              <a:rPr lang="sv-FI" smtClean="0"/>
              <a:t>27.5.2020</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BDCB1-2957-4C40-BAED-3E0DFEAA2388}" type="slidenum">
              <a:rPr lang="sv-FI" smtClean="0"/>
              <a:t>‹#›</a:t>
            </a:fld>
            <a:endParaRPr lang="sv-FI"/>
          </a:p>
        </p:txBody>
      </p:sp>
    </p:spTree>
    <p:extLst>
      <p:ext uri="{BB962C8B-B14F-4D97-AF65-F5344CB8AC3E}">
        <p14:creationId xmlns:p14="http://schemas.microsoft.com/office/powerpoint/2010/main" val="210520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BEBD6BF8-7211-4551-A0E2-73F9D78AAE74}" type="datetime1">
              <a:rPr lang="en-GB" smtClean="0"/>
              <a:t>27/05/2020</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960F519-1A6F-418B-B5F1-548D58A7CD0B}" type="slidenum">
              <a:rPr lang="en-GB" smtClean="0"/>
              <a:pPr/>
              <a:t>‹#›</a:t>
            </a:fld>
            <a:endParaRPr lang="en-GB"/>
          </a:p>
        </p:txBody>
      </p:sp>
      <p:sp>
        <p:nvSpPr>
          <p:cNvPr id="2" name="Title 1"/>
          <p:cNvSpPr>
            <a:spLocks noGrp="1"/>
          </p:cNvSpPr>
          <p:nvPr>
            <p:ph type="ctrTitle"/>
          </p:nvPr>
        </p:nvSpPr>
        <p:spPr>
          <a:xfrm>
            <a:off x="613064" y="1615200"/>
            <a:ext cx="10952018" cy="2330690"/>
          </a:xfrm>
        </p:spPr>
        <p:txBody>
          <a:bodyPr anchor="b"/>
          <a:lstStyle>
            <a:lvl1pPr algn="l">
              <a:defRPr sz="6000">
                <a:solidFill>
                  <a:schemeClr val="accent1"/>
                </a:solidFill>
              </a:defRPr>
            </a:lvl1pPr>
          </a:lstStyle>
          <a:p>
            <a:r>
              <a:rPr lang="sv-SE"/>
              <a:t>Klicka här för att ändra mall för rubrikformat</a:t>
            </a:r>
            <a:endParaRPr lang="en-GB"/>
          </a:p>
        </p:txBody>
      </p:sp>
      <p:sp>
        <p:nvSpPr>
          <p:cNvPr id="3" name="Subtitle 2"/>
          <p:cNvSpPr>
            <a:spLocks noGrp="1"/>
          </p:cNvSpPr>
          <p:nvPr>
            <p:ph type="subTitle" idx="1"/>
          </p:nvPr>
        </p:nvSpPr>
        <p:spPr>
          <a:xfrm>
            <a:off x="613064" y="4083393"/>
            <a:ext cx="10952018" cy="886900"/>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Tree>
    <p:extLst>
      <p:ext uri="{BB962C8B-B14F-4D97-AF65-F5344CB8AC3E}">
        <p14:creationId xmlns:p14="http://schemas.microsoft.com/office/powerpoint/2010/main" val="199557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a:p>
        </p:txBody>
      </p:sp>
      <p:sp>
        <p:nvSpPr>
          <p:cNvPr id="3" name="Date Placeholder 2"/>
          <p:cNvSpPr>
            <a:spLocks noGrp="1"/>
          </p:cNvSpPr>
          <p:nvPr>
            <p:ph type="dt" sz="half" idx="10"/>
          </p:nvPr>
        </p:nvSpPr>
        <p:spPr/>
        <p:txBody>
          <a:bodyPr/>
          <a:lstStyle/>
          <a:p>
            <a:fld id="{1FD0801D-1565-4F4D-A1EE-89D3A0B0DB56}" type="datetime1">
              <a:rPr lang="en-GB" smtClean="0"/>
              <a:t>27/05/2020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60F519-1A6F-418B-B5F1-548D58A7CD0B}" type="slidenum">
              <a:rPr lang="en-GB" smtClean="0"/>
              <a:t>‹#›</a:t>
            </a:fld>
            <a:endParaRPr lang="en-GB"/>
          </a:p>
        </p:txBody>
      </p:sp>
      <p:sp>
        <p:nvSpPr>
          <p:cNvPr id="6" name="Rectangle 5"/>
          <p:cNvSpPr/>
          <p:nvPr userDrawn="1"/>
        </p:nvSpPr>
        <p:spPr>
          <a:xfrm>
            <a:off x="0" y="1749600"/>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70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8F662-AF02-4403-A415-0560EF0AC069}" type="datetime1">
              <a:rPr lang="en-GB" smtClean="0"/>
              <a:t>27/05/2020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60F519-1A6F-418B-B5F1-548D58A7CD0B}" type="slidenum">
              <a:rPr lang="en-GB" smtClean="0"/>
              <a:t>‹#›</a:t>
            </a:fld>
            <a:endParaRPr lang="en-GB"/>
          </a:p>
        </p:txBody>
      </p:sp>
      <p:sp>
        <p:nvSpPr>
          <p:cNvPr id="5" name="Rectangle 4"/>
          <p:cNvSpPr/>
          <p:nvPr userDrawn="1"/>
        </p:nvSpPr>
        <p:spPr>
          <a:xfrm>
            <a:off x="0" y="1749600"/>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805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Title 1"/>
          <p:cNvSpPr>
            <a:spLocks noGrp="1"/>
          </p:cNvSpPr>
          <p:nvPr>
            <p:ph type="ctrTitle"/>
          </p:nvPr>
        </p:nvSpPr>
        <p:spPr>
          <a:xfrm>
            <a:off x="828000" y="1551975"/>
            <a:ext cx="10537200" cy="2330690"/>
          </a:xfrm>
        </p:spPr>
        <p:txBody>
          <a:bodyPr anchor="b"/>
          <a:lstStyle>
            <a:lvl1pPr algn="ctr">
              <a:defRPr sz="6000">
                <a:solidFill>
                  <a:schemeClr val="accent1"/>
                </a:solidFill>
              </a:defRPr>
            </a:lvl1pPr>
          </a:lstStyle>
          <a:p>
            <a:r>
              <a:rPr lang="sv-SE"/>
              <a:t>Klicka här för att ändra mall för rubrikformat</a:t>
            </a:r>
            <a:endParaRPr lang="en-GB"/>
          </a:p>
        </p:txBody>
      </p:sp>
      <p:sp>
        <p:nvSpPr>
          <p:cNvPr id="3" name="Subtitle 2"/>
          <p:cNvSpPr>
            <a:spLocks noGrp="1"/>
          </p:cNvSpPr>
          <p:nvPr>
            <p:ph type="subTitle" idx="1"/>
          </p:nvPr>
        </p:nvSpPr>
        <p:spPr>
          <a:xfrm>
            <a:off x="828000" y="4020168"/>
            <a:ext cx="10537200" cy="886900"/>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pic>
        <p:nvPicPr>
          <p:cNvPr id="4" name="Picture 9">
            <a:extLst>
              <a:ext uri="{FF2B5EF4-FFF2-40B4-BE49-F238E27FC236}">
                <a16:creationId xmlns:a16="http://schemas.microsoft.com/office/drawing/2014/main" id="{DF0186F4-336C-984A-A07F-34AA96CF6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168" y="5976183"/>
            <a:ext cx="2268000" cy="593578"/>
          </a:xfrm>
          <a:prstGeom prst="rect">
            <a:avLst/>
          </a:prstGeom>
        </p:spPr>
      </p:pic>
    </p:spTree>
    <p:extLst>
      <p:ext uri="{BB962C8B-B14F-4D97-AF65-F5344CB8AC3E}">
        <p14:creationId xmlns:p14="http://schemas.microsoft.com/office/powerpoint/2010/main" val="204258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lutbild">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87F4D8AA-4EA1-CF4E-9D02-60F94E2760DC}"/>
              </a:ext>
            </a:extLst>
          </p:cNvPr>
          <p:cNvSpPr>
            <a:spLocks noGrp="1"/>
          </p:cNvSpPr>
          <p:nvPr>
            <p:ph type="pic" sz="quarter" idx="13"/>
          </p:nvPr>
        </p:nvSpPr>
        <p:spPr>
          <a:xfrm>
            <a:off x="0" y="0"/>
            <a:ext cx="12192000" cy="6858000"/>
          </a:xfrm>
          <a:blipFill>
            <a:blip r:embed="rId2"/>
            <a:stretch>
              <a:fillRect/>
            </a:stretch>
          </a:blipFill>
        </p:spPr>
        <p:txBody>
          <a:bodyPr/>
          <a:lstStyle>
            <a:lvl1pPr marL="0" indent="0" algn="ctr">
              <a:buFontTx/>
              <a:buNone/>
              <a:defRPr>
                <a:solidFill>
                  <a:schemeClr val="bg1"/>
                </a:solidFill>
              </a:defRPr>
            </a:lvl1pPr>
          </a:lstStyle>
          <a:p>
            <a:r>
              <a:rPr lang="sv-SE"/>
              <a:t>Klicka på ikonen för att lägga till en bild</a:t>
            </a:r>
            <a:endParaRPr lang="en-GB"/>
          </a:p>
        </p:txBody>
      </p:sp>
      <p:sp>
        <p:nvSpPr>
          <p:cNvPr id="2" name="Title 1"/>
          <p:cNvSpPr>
            <a:spLocks noGrp="1"/>
          </p:cNvSpPr>
          <p:nvPr>
            <p:ph type="ctrTitle"/>
          </p:nvPr>
        </p:nvSpPr>
        <p:spPr>
          <a:xfrm>
            <a:off x="828000" y="2757321"/>
            <a:ext cx="10537200" cy="2330690"/>
          </a:xfrm>
        </p:spPr>
        <p:txBody>
          <a:bodyPr anchor="b"/>
          <a:lstStyle>
            <a:lvl1pPr algn="ctr">
              <a:defRPr sz="6000">
                <a:solidFill>
                  <a:schemeClr val="bg1"/>
                </a:solidFill>
              </a:defRPr>
            </a:lvl1pPr>
          </a:lstStyle>
          <a:p>
            <a:r>
              <a:rPr lang="sv-SE"/>
              <a:t>Klicka här för att ändra mall för rubrikformat</a:t>
            </a:r>
            <a:endParaRPr lang="en-GB"/>
          </a:p>
        </p:txBody>
      </p:sp>
      <p:sp>
        <p:nvSpPr>
          <p:cNvPr id="3" name="Subtitle 2"/>
          <p:cNvSpPr>
            <a:spLocks noGrp="1"/>
          </p:cNvSpPr>
          <p:nvPr>
            <p:ph type="subTitle" idx="1"/>
          </p:nvPr>
        </p:nvSpPr>
        <p:spPr>
          <a:xfrm>
            <a:off x="828000" y="5225514"/>
            <a:ext cx="10537200" cy="88690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Tree>
    <p:extLst>
      <p:ext uri="{BB962C8B-B14F-4D97-AF65-F5344CB8AC3E}">
        <p14:creationId xmlns:p14="http://schemas.microsoft.com/office/powerpoint/2010/main" val="270447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a:p>
        </p:txBody>
      </p:sp>
      <p:sp>
        <p:nvSpPr>
          <p:cNvPr id="3" name="Content Placeholder 2"/>
          <p:cNvSpPr>
            <a:spLocks noGrp="1"/>
          </p:cNvSpPr>
          <p:nvPr>
            <p:ph idx="1"/>
          </p:nvPr>
        </p:nvSpPr>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F5B9CAA8-3199-4D64-AF4A-41545353B1AE}" type="datetime1">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7" name="Rectangle 6"/>
          <p:cNvSpPr/>
          <p:nvPr userDrawn="1"/>
        </p:nvSpPr>
        <p:spPr>
          <a:xfrm>
            <a:off x="0" y="1747621"/>
            <a:ext cx="190800" cy="336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563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g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a:p>
        </p:txBody>
      </p:sp>
      <p:sp>
        <p:nvSpPr>
          <p:cNvPr id="3" name="Content Placeholder 2"/>
          <p:cNvSpPr>
            <a:spLocks noGrp="1"/>
          </p:cNvSpPr>
          <p:nvPr>
            <p:ph idx="1"/>
          </p:nvPr>
        </p:nvSpPr>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713FA789-7DEA-4722-AE81-12DC27E63EF7}" type="datetime1">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Rectangle 7"/>
          <p:cNvSpPr/>
          <p:nvPr userDrawn="1"/>
        </p:nvSpPr>
        <p:spPr>
          <a:xfrm>
            <a:off x="0" y="1747621"/>
            <a:ext cx="190800" cy="336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850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rö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a:p>
        </p:txBody>
      </p:sp>
      <p:sp>
        <p:nvSpPr>
          <p:cNvPr id="3" name="Content Placeholder 2"/>
          <p:cNvSpPr>
            <a:spLocks noGrp="1"/>
          </p:cNvSpPr>
          <p:nvPr>
            <p:ph idx="1"/>
          </p:nvPr>
        </p:nvSpPr>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CDB8D388-E2D7-423B-BECB-77B18126C9F7}" type="datetime1">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Rectangle 7"/>
          <p:cNvSpPr/>
          <p:nvPr userDrawn="1"/>
        </p:nvSpPr>
        <p:spPr>
          <a:xfrm>
            <a:off x="0" y="1747621"/>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376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52000"/>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4D0A9676-C0DF-4D1A-B49B-6DBFD0CE1E2C}" type="datetime1">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Content Placeholder 2"/>
          <p:cNvSpPr>
            <a:spLocks noGrp="1"/>
          </p:cNvSpPr>
          <p:nvPr>
            <p:ph idx="13"/>
          </p:nvPr>
        </p:nvSpPr>
        <p:spPr>
          <a:xfrm>
            <a:off x="6084000" y="1152000"/>
            <a:ext cx="5040000" cy="4464000"/>
          </a:xfrm>
        </p:spPr>
        <p:txBody>
          <a:bodyPr/>
          <a:lstStyle/>
          <a:p>
            <a:pPr lvl="0"/>
            <a:r>
              <a:rPr lang="sv-SE"/>
              <a:t>Redigera format för bakgrundstext</a:t>
            </a:r>
          </a:p>
        </p:txBody>
      </p:sp>
      <p:sp>
        <p:nvSpPr>
          <p:cNvPr id="9" name="Title 8"/>
          <p:cNvSpPr>
            <a:spLocks noGrp="1"/>
          </p:cNvSpPr>
          <p:nvPr>
            <p:ph type="title"/>
          </p:nvPr>
        </p:nvSpPr>
        <p:spPr/>
        <p:txBody>
          <a:bodyPr/>
          <a:lstStyle/>
          <a:p>
            <a:r>
              <a:rPr lang="sv-SE"/>
              <a:t>Klicka här för att ändra mall för rubrikformat</a:t>
            </a:r>
            <a:endParaRPr lang="en-GB"/>
          </a:p>
        </p:txBody>
      </p:sp>
      <p:sp>
        <p:nvSpPr>
          <p:cNvPr id="10" name="Rectangle 9"/>
          <p:cNvSpPr/>
          <p:nvPr userDrawn="1"/>
        </p:nvSpPr>
        <p:spPr>
          <a:xfrm>
            <a:off x="0" y="1747621"/>
            <a:ext cx="190800" cy="336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61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gul">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52000"/>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90397A76-A3FA-4D16-A0C1-624A4951CDB8}" type="datetime1">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Content Placeholder 2"/>
          <p:cNvSpPr>
            <a:spLocks noGrp="1"/>
          </p:cNvSpPr>
          <p:nvPr>
            <p:ph idx="13"/>
          </p:nvPr>
        </p:nvSpPr>
        <p:spPr>
          <a:xfrm>
            <a:off x="6084000" y="1152000"/>
            <a:ext cx="5040000" cy="4464000"/>
          </a:xfrm>
        </p:spPr>
        <p:txBody>
          <a:bodyPr/>
          <a:lstStyle/>
          <a:p>
            <a:pPr lvl="0"/>
            <a:r>
              <a:rPr lang="sv-SE"/>
              <a:t>Redigera format för bakgrundstext</a:t>
            </a:r>
          </a:p>
        </p:txBody>
      </p:sp>
      <p:sp>
        <p:nvSpPr>
          <p:cNvPr id="9" name="Title 8"/>
          <p:cNvSpPr>
            <a:spLocks noGrp="1"/>
          </p:cNvSpPr>
          <p:nvPr>
            <p:ph type="title"/>
          </p:nvPr>
        </p:nvSpPr>
        <p:spPr/>
        <p:txBody>
          <a:bodyPr/>
          <a:lstStyle/>
          <a:p>
            <a:r>
              <a:rPr lang="sv-SE"/>
              <a:t>Klicka här för att ändra mall för rubrikformat</a:t>
            </a:r>
            <a:endParaRPr lang="en-GB"/>
          </a:p>
        </p:txBody>
      </p:sp>
      <p:sp>
        <p:nvSpPr>
          <p:cNvPr id="10" name="Rectangle 9"/>
          <p:cNvSpPr/>
          <p:nvPr userDrawn="1"/>
        </p:nvSpPr>
        <p:spPr>
          <a:xfrm>
            <a:off x="0" y="1747621"/>
            <a:ext cx="190800" cy="336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403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elar rö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51999"/>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D72C878F-8C7E-479E-BC99-78A72EC1A89A}" type="datetime1">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Content Placeholder 2"/>
          <p:cNvSpPr>
            <a:spLocks noGrp="1"/>
          </p:cNvSpPr>
          <p:nvPr>
            <p:ph idx="13"/>
          </p:nvPr>
        </p:nvSpPr>
        <p:spPr>
          <a:xfrm>
            <a:off x="6084000" y="1151999"/>
            <a:ext cx="5040000" cy="4464000"/>
          </a:xfrm>
        </p:spPr>
        <p:txBody>
          <a:bodyPr/>
          <a:lstStyle/>
          <a:p>
            <a:pPr lvl="0"/>
            <a:r>
              <a:rPr lang="sv-SE"/>
              <a:t>Redigera format för bakgrundstext</a:t>
            </a:r>
          </a:p>
        </p:txBody>
      </p:sp>
      <p:sp>
        <p:nvSpPr>
          <p:cNvPr id="9" name="Title 8"/>
          <p:cNvSpPr>
            <a:spLocks noGrp="1"/>
          </p:cNvSpPr>
          <p:nvPr>
            <p:ph type="title"/>
          </p:nvPr>
        </p:nvSpPr>
        <p:spPr/>
        <p:txBody>
          <a:bodyPr/>
          <a:lstStyle/>
          <a:p>
            <a:r>
              <a:rPr lang="sv-SE"/>
              <a:t>Klicka här för att ändra mall för rubrikformat</a:t>
            </a:r>
            <a:endParaRPr lang="en-GB"/>
          </a:p>
        </p:txBody>
      </p:sp>
      <p:sp>
        <p:nvSpPr>
          <p:cNvPr id="10" name="Rectangle 9"/>
          <p:cNvSpPr/>
          <p:nvPr userDrawn="1"/>
        </p:nvSpPr>
        <p:spPr>
          <a:xfrm>
            <a:off x="0" y="1747621"/>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315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0" name="Chart Placeholder 9"/>
          <p:cNvSpPr>
            <a:spLocks noGrp="1"/>
          </p:cNvSpPr>
          <p:nvPr>
            <p:ph type="chart" sz="quarter" idx="14"/>
          </p:nvPr>
        </p:nvSpPr>
        <p:spPr>
          <a:xfrm>
            <a:off x="6083250" y="1152000"/>
            <a:ext cx="5040313" cy="4464000"/>
          </a:xfrm>
        </p:spPr>
        <p:txBody>
          <a:bodyPr anchor="ctr" anchorCtr="0"/>
          <a:lstStyle>
            <a:lvl1pPr marL="0" indent="0" algn="ctr">
              <a:buNone/>
              <a:defRPr/>
            </a:lvl1pPr>
          </a:lstStyle>
          <a:p>
            <a:r>
              <a:rPr lang="sv-SE"/>
              <a:t>Klicka på ikonen för att lägga till ett diagram</a:t>
            </a:r>
            <a:endParaRPr lang="en-GB"/>
          </a:p>
        </p:txBody>
      </p:sp>
      <p:sp>
        <p:nvSpPr>
          <p:cNvPr id="3" name="Content Placeholder 2"/>
          <p:cNvSpPr>
            <a:spLocks noGrp="1"/>
          </p:cNvSpPr>
          <p:nvPr>
            <p:ph idx="1"/>
          </p:nvPr>
        </p:nvSpPr>
        <p:spPr>
          <a:xfrm>
            <a:off x="720000" y="1152000"/>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CEF33EF4-3252-412A-8EE0-E140C0A6057E}" type="datetime1">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11" name="Rectangle 10"/>
          <p:cNvSpPr/>
          <p:nvPr userDrawn="1"/>
        </p:nvSpPr>
        <p:spPr>
          <a:xfrm>
            <a:off x="0" y="1747621"/>
            <a:ext cx="190800" cy="336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238718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66648"/>
            <a:ext cx="5040000" cy="4449352"/>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4B022BD4-0A00-4507-A2AA-5B556D90E3BA}" type="datetime1">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9" name="Title 8"/>
          <p:cNvSpPr>
            <a:spLocks noGrp="1"/>
          </p:cNvSpPr>
          <p:nvPr>
            <p:ph type="title"/>
          </p:nvPr>
        </p:nvSpPr>
        <p:spPr>
          <a:xfrm>
            <a:off x="719999" y="396000"/>
            <a:ext cx="11158697" cy="756000"/>
          </a:xfrm>
        </p:spPr>
        <p:txBody>
          <a:bodyPr/>
          <a:lstStyle/>
          <a:p>
            <a:r>
              <a:rPr lang="sv-SE"/>
              <a:t>Klicka här för att ändra mall för rubrikformat</a:t>
            </a:r>
            <a:endParaRPr lang="en-GB"/>
          </a:p>
        </p:txBody>
      </p:sp>
      <p:sp>
        <p:nvSpPr>
          <p:cNvPr id="8" name="Picture Placeholder 7"/>
          <p:cNvSpPr>
            <a:spLocks noGrp="1"/>
          </p:cNvSpPr>
          <p:nvPr>
            <p:ph type="pic" sz="quarter" idx="13"/>
          </p:nvPr>
        </p:nvSpPr>
        <p:spPr>
          <a:xfrm>
            <a:off x="6118697" y="1156138"/>
            <a:ext cx="5760000" cy="3415861"/>
          </a:xfrm>
          <a:solidFill>
            <a:schemeClr val="bg1">
              <a:lumMod val="95000"/>
            </a:schemeClr>
          </a:solidFill>
        </p:spPr>
        <p:txBody>
          <a:bodyPr anchor="ctr" anchorCtr="0"/>
          <a:lstStyle>
            <a:lvl1pPr marL="0" indent="0" algn="ctr">
              <a:buNone/>
              <a:defRPr/>
            </a:lvl1pPr>
          </a:lstStyle>
          <a:p>
            <a:r>
              <a:rPr lang="sv-SE"/>
              <a:t>Klicka på ikonen för att lägga till en bild</a:t>
            </a:r>
            <a:endParaRPr lang="en-GB"/>
          </a:p>
        </p:txBody>
      </p:sp>
      <p:sp>
        <p:nvSpPr>
          <p:cNvPr id="10" name="Rectangle 9"/>
          <p:cNvSpPr/>
          <p:nvPr userDrawn="1"/>
        </p:nvSpPr>
        <p:spPr>
          <a:xfrm>
            <a:off x="0" y="1749600"/>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1124" y="396000"/>
            <a:ext cx="10404000" cy="756000"/>
          </a:xfrm>
          <a:prstGeom prst="rect">
            <a:avLst/>
          </a:prstGeom>
        </p:spPr>
        <p:txBody>
          <a:bodyPr vert="horz" lIns="0" tIns="0" rIns="0" bIns="0" rtlCol="0" anchor="t" anchorCtr="0">
            <a:normAutofit/>
          </a:bodyPr>
          <a:lstStyle/>
          <a:p>
            <a:r>
              <a:rPr lang="sv-SE"/>
              <a:t>Klicka här för att ändra mall för rubrikformat</a:t>
            </a:r>
            <a:endParaRPr lang="en-GB"/>
          </a:p>
        </p:txBody>
      </p:sp>
      <p:sp>
        <p:nvSpPr>
          <p:cNvPr id="3" name="Text Placeholder 2"/>
          <p:cNvSpPr>
            <a:spLocks noGrp="1"/>
          </p:cNvSpPr>
          <p:nvPr>
            <p:ph type="body" idx="1"/>
          </p:nvPr>
        </p:nvSpPr>
        <p:spPr>
          <a:xfrm>
            <a:off x="721124" y="1152000"/>
            <a:ext cx="10404000" cy="4464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740437" y="6419648"/>
            <a:ext cx="774000" cy="180000"/>
          </a:xfrm>
          <a:prstGeom prst="rect">
            <a:avLst/>
          </a:prstGeom>
        </p:spPr>
        <p:txBody>
          <a:bodyPr vert="horz" lIns="0" tIns="0" rIns="0" bIns="0" rtlCol="0" anchor="ctr"/>
          <a:lstStyle>
            <a:lvl1pPr algn="l">
              <a:defRPr sz="1200">
                <a:solidFill>
                  <a:schemeClr val="accent1"/>
                </a:solidFill>
              </a:defRPr>
            </a:lvl1pPr>
          </a:lstStyle>
          <a:p>
            <a:fld id="{5D23AFC1-7737-4D9C-9642-62C933FFDBC0}" type="datetime1">
              <a:rPr lang="en-GB" smtClean="0"/>
              <a:t>27/05/2020</a:t>
            </a:fld>
            <a:endParaRPr lang="en-GB"/>
          </a:p>
        </p:txBody>
      </p:sp>
      <p:sp>
        <p:nvSpPr>
          <p:cNvPr id="5" name="Footer Placeholder 4"/>
          <p:cNvSpPr>
            <a:spLocks noGrp="1"/>
          </p:cNvSpPr>
          <p:nvPr>
            <p:ph type="ftr" sz="quarter" idx="3"/>
          </p:nvPr>
        </p:nvSpPr>
        <p:spPr>
          <a:xfrm>
            <a:off x="7600899" y="6419648"/>
            <a:ext cx="3168000" cy="180000"/>
          </a:xfrm>
          <a:prstGeom prst="rect">
            <a:avLst/>
          </a:prstGeom>
        </p:spPr>
        <p:txBody>
          <a:bodyPr vert="horz" lIns="0" tIns="0" rIns="0" bIns="0" rtlCol="0" anchor="ctr"/>
          <a:lstStyle>
            <a:lvl1pPr algn="l">
              <a:defRPr sz="1200" cap="all" baseline="0">
                <a:solidFill>
                  <a:schemeClr val="accent1"/>
                </a:solidFill>
              </a:defRPr>
            </a:lvl1pPr>
          </a:lstStyle>
          <a:p>
            <a:endParaRPr lang="en-GB"/>
          </a:p>
        </p:txBody>
      </p:sp>
      <p:sp>
        <p:nvSpPr>
          <p:cNvPr id="6" name="Slide Number Placeholder 5"/>
          <p:cNvSpPr>
            <a:spLocks noGrp="1"/>
          </p:cNvSpPr>
          <p:nvPr>
            <p:ph type="sldNum" sz="quarter" idx="4"/>
          </p:nvPr>
        </p:nvSpPr>
        <p:spPr>
          <a:xfrm>
            <a:off x="11399412" y="6419648"/>
            <a:ext cx="542707" cy="180000"/>
          </a:xfrm>
          <a:prstGeom prst="rect">
            <a:avLst/>
          </a:prstGeom>
        </p:spPr>
        <p:txBody>
          <a:bodyPr vert="horz" lIns="0" tIns="0" rIns="0" bIns="0" rtlCol="0" anchor="ctr"/>
          <a:lstStyle>
            <a:lvl1pPr algn="r">
              <a:defRPr sz="1200">
                <a:solidFill>
                  <a:schemeClr val="accent1"/>
                </a:solidFill>
              </a:defRPr>
            </a:lvl1pPr>
          </a:lstStyle>
          <a:p>
            <a:fld id="{0960F519-1A6F-418B-B5F1-548D58A7CD0B}" type="slidenum">
              <a:rPr lang="en-GB" smtClean="0"/>
              <a:pPr/>
              <a:t>‹#›</a:t>
            </a:fld>
            <a:endParaRPr lang="en-GB"/>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8168" y="5976183"/>
            <a:ext cx="2268000" cy="593578"/>
          </a:xfrm>
          <a:prstGeom prst="rect">
            <a:avLst/>
          </a:prstGeom>
        </p:spPr>
      </p:pic>
    </p:spTree>
    <p:extLst>
      <p:ext uri="{BB962C8B-B14F-4D97-AF65-F5344CB8AC3E}">
        <p14:creationId xmlns:p14="http://schemas.microsoft.com/office/powerpoint/2010/main" val="366619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63" r:id="rId6"/>
    <p:sldLayoutId id="2147483664" r:id="rId7"/>
    <p:sldLayoutId id="2147483665" r:id="rId8"/>
    <p:sldLayoutId id="2147483666" r:id="rId9"/>
    <p:sldLayoutId id="2147483654" r:id="rId10"/>
    <p:sldLayoutId id="2147483655" r:id="rId11"/>
    <p:sldLayoutId id="2147483667" r:id="rId12"/>
    <p:sldLayoutId id="2147483668" r:id="rId13"/>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egeringen.ax/"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4604CC-0785-3443-A0BA-E018984F488E}"/>
              </a:ext>
            </a:extLst>
          </p:cNvPr>
          <p:cNvSpPr>
            <a:spLocks noGrp="1"/>
          </p:cNvSpPr>
          <p:nvPr>
            <p:ph type="title"/>
          </p:nvPr>
        </p:nvSpPr>
        <p:spPr>
          <a:xfrm>
            <a:off x="721124" y="396000"/>
            <a:ext cx="10404000" cy="756000"/>
          </a:xfrm>
        </p:spPr>
        <p:txBody>
          <a:bodyPr anchor="t">
            <a:noAutofit/>
          </a:bodyPr>
          <a:lstStyle/>
          <a:p>
            <a:r>
              <a:rPr lang="sv-FI" sz="2400">
                <a:latin typeface="Open Sans"/>
              </a:rPr>
              <a:t>Landskapslag (2020:24) om yrkesutbildade personer inom socialvården</a:t>
            </a:r>
          </a:p>
        </p:txBody>
      </p:sp>
      <p:pic>
        <p:nvPicPr>
          <p:cNvPr id="4" name="Bildobjekt 3">
            <a:extLst>
              <a:ext uri="{FF2B5EF4-FFF2-40B4-BE49-F238E27FC236}">
                <a16:creationId xmlns:a16="http://schemas.microsoft.com/office/drawing/2014/main" id="{CC783144-06C3-4A92-96C6-5B07D040C589}"/>
              </a:ext>
            </a:extLst>
          </p:cNvPr>
          <p:cNvPicPr>
            <a:picLocks noChangeAspect="1"/>
          </p:cNvPicPr>
          <p:nvPr/>
        </p:nvPicPr>
        <p:blipFill rotWithShape="1">
          <a:blip r:embed="rId2"/>
          <a:srcRect b="23722"/>
          <a:stretch/>
        </p:blipFill>
        <p:spPr>
          <a:xfrm>
            <a:off x="721124" y="1152000"/>
            <a:ext cx="10404000" cy="4464000"/>
          </a:xfrm>
          <a:prstGeom prst="rect">
            <a:avLst/>
          </a:prstGeom>
          <a:noFill/>
        </p:spPr>
      </p:pic>
      <p:sp>
        <p:nvSpPr>
          <p:cNvPr id="3" name="Platshållare för bildnummer 2"/>
          <p:cNvSpPr>
            <a:spLocks noGrp="1"/>
          </p:cNvSpPr>
          <p:nvPr>
            <p:ph type="sldNum" sz="quarter" idx="12"/>
          </p:nvPr>
        </p:nvSpPr>
        <p:spPr/>
        <p:txBody>
          <a:bodyPr/>
          <a:lstStyle/>
          <a:p>
            <a:fld id="{0960F519-1A6F-418B-B5F1-548D58A7CD0B}" type="slidenum">
              <a:rPr lang="en-GB" smtClean="0"/>
              <a:t>1</a:t>
            </a:fld>
            <a:endParaRPr lang="en-GB"/>
          </a:p>
        </p:txBody>
      </p:sp>
    </p:spTree>
    <p:extLst>
      <p:ext uri="{BB962C8B-B14F-4D97-AF65-F5344CB8AC3E}">
        <p14:creationId xmlns:p14="http://schemas.microsoft.com/office/powerpoint/2010/main" val="3846068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10B957-222C-4BA7-A754-131439AA3700}"/>
              </a:ext>
            </a:extLst>
          </p:cNvPr>
          <p:cNvSpPr>
            <a:spLocks noGrp="1"/>
          </p:cNvSpPr>
          <p:nvPr>
            <p:ph type="title"/>
          </p:nvPr>
        </p:nvSpPr>
        <p:spPr/>
        <p:txBody>
          <a:bodyPr/>
          <a:lstStyle/>
          <a:p>
            <a:r>
              <a:rPr lang="sv-FI"/>
              <a:t>Erkännande av yrkeskvalifikationer</a:t>
            </a:r>
          </a:p>
        </p:txBody>
      </p:sp>
      <p:sp>
        <p:nvSpPr>
          <p:cNvPr id="3" name="Platshållare för innehåll 2">
            <a:extLst>
              <a:ext uri="{FF2B5EF4-FFF2-40B4-BE49-F238E27FC236}">
                <a16:creationId xmlns:a16="http://schemas.microsoft.com/office/drawing/2014/main" id="{FF2B4481-CD4E-453B-8E5B-A0F3E00BD544}"/>
              </a:ext>
            </a:extLst>
          </p:cNvPr>
          <p:cNvSpPr>
            <a:spLocks noGrp="1"/>
          </p:cNvSpPr>
          <p:nvPr>
            <p:ph idx="1"/>
          </p:nvPr>
        </p:nvSpPr>
        <p:spPr/>
        <p:txBody>
          <a:bodyPr>
            <a:normAutofit/>
          </a:bodyPr>
          <a:lstStyle/>
          <a:p>
            <a:r>
              <a:rPr lang="sv-FI">
                <a:solidFill>
                  <a:schemeClr val="tx1"/>
                </a:solidFill>
              </a:rPr>
              <a:t>Ålands landskapsregering är nu den myndighet som ansvarar för erkännande av yrkeskvalifikationer inom socialvård fram tills myndigheten Valvira tar över 1.1.2021. </a:t>
            </a:r>
          </a:p>
          <a:p>
            <a:r>
              <a:rPr lang="sv-FI">
                <a:solidFill>
                  <a:schemeClr val="tx1"/>
                </a:solidFill>
              </a:rPr>
              <a:t>Den som ansöker om erkännande av yrkeskvalifikationer ska i en annan EU-medlemsstat ha full behörighet för samma yrke som han eller hon ansöker om behörighet för på Åland. </a:t>
            </a:r>
          </a:p>
          <a:p>
            <a:r>
              <a:rPr lang="sv-FI">
                <a:solidFill>
                  <a:schemeClr val="tx1"/>
                </a:solidFill>
              </a:rPr>
              <a:t>Om innehållet i personens examen väsentligt avviker från den utbildning som krävs i landskapet, ska personen utföra en kompensationsåtgärd i form av en anpassningsperiod eller ett lämplighetsprov. Den sökande har rätt att välja kompensationsåtgärd. Eftersom lagen grundar sig på ett EU-direktiv avses med examen utomlands en examen avlagd i ett annat EU-land än Finland.</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0F519-1A6F-418B-B5F1-548D58A7CD0B}" type="slidenum">
              <a:rPr kumimoji="0" lang="en-GB" sz="1200" b="0" i="0" u="none" strike="noStrike" kern="1200" cap="none" spc="0" normalizeH="0" baseline="0" noProof="0" smtClean="0">
                <a:ln>
                  <a:noFill/>
                </a:ln>
                <a:solidFill>
                  <a:srgbClr val="0064A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0064AE"/>
              </a:solidFill>
              <a:effectLst/>
              <a:uLnTx/>
              <a:uFillTx/>
              <a:latin typeface="Calibri"/>
              <a:ea typeface="+mn-ea"/>
              <a:cs typeface="+mn-cs"/>
            </a:endParaRPr>
          </a:p>
        </p:txBody>
      </p:sp>
    </p:spTree>
    <p:extLst>
      <p:ext uri="{BB962C8B-B14F-4D97-AF65-F5344CB8AC3E}">
        <p14:creationId xmlns:p14="http://schemas.microsoft.com/office/powerpoint/2010/main" val="143628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61E349-FBEF-4D55-8385-C61396D0E32B}"/>
              </a:ext>
            </a:extLst>
          </p:cNvPr>
          <p:cNvSpPr>
            <a:spLocks noGrp="1"/>
          </p:cNvSpPr>
          <p:nvPr>
            <p:ph type="title"/>
          </p:nvPr>
        </p:nvSpPr>
        <p:spPr/>
        <p:txBody>
          <a:bodyPr/>
          <a:lstStyle/>
          <a:p>
            <a:r>
              <a:rPr lang="sv-FI"/>
              <a:t>Erkännande av yrkeskvalifikationer</a:t>
            </a:r>
          </a:p>
        </p:txBody>
      </p:sp>
      <p:sp>
        <p:nvSpPr>
          <p:cNvPr id="3" name="Platshållare för innehåll 2">
            <a:extLst>
              <a:ext uri="{FF2B5EF4-FFF2-40B4-BE49-F238E27FC236}">
                <a16:creationId xmlns:a16="http://schemas.microsoft.com/office/drawing/2014/main" id="{423093DE-FF57-4D97-B488-5C32EF028D9E}"/>
              </a:ext>
            </a:extLst>
          </p:cNvPr>
          <p:cNvSpPr>
            <a:spLocks noGrp="1"/>
          </p:cNvSpPr>
          <p:nvPr>
            <p:ph idx="1"/>
          </p:nvPr>
        </p:nvSpPr>
        <p:spPr/>
        <p:txBody>
          <a:bodyPr/>
          <a:lstStyle/>
          <a:p>
            <a:r>
              <a:rPr lang="sv-FI">
                <a:solidFill>
                  <a:schemeClr val="tx1"/>
                </a:solidFill>
              </a:rPr>
              <a:t>Du som har en utländsk examen från ett EU-land och som ska arbeta på Åland inom ett reglerat yrke inom socialvården måste ha ett myndighetsbeslut om erkännandet av dina yrkeskvalifikationer innan du kan arbeta med ett reglerat yrke på Åland. Du kan ansöka om erkännande av yrkeskvalifikationer hos Ålands landskapsregering på </a:t>
            </a:r>
            <a:r>
              <a:rPr lang="sv-FI">
                <a:solidFill>
                  <a:schemeClr val="tx1"/>
                </a:solidFill>
                <a:hlinkClick r:id="rId2">
                  <a:extLst>
                    <a:ext uri="{A12FA001-AC4F-418D-AE19-62706E023703}">
                      <ahyp:hlinkClr xmlns:ahyp="http://schemas.microsoft.com/office/drawing/2018/hyperlinkcolor" val="tx"/>
                    </a:ext>
                  </a:extLst>
                </a:hlinkClick>
              </a:rPr>
              <a:t>www.regeringen.ax</a:t>
            </a:r>
            <a:r>
              <a:rPr lang="sv-FI">
                <a:solidFill>
                  <a:schemeClr val="tx1"/>
                </a:solidFill>
              </a:rPr>
              <a:t>.  Ansökan kostar 240 euro och handläggningstiden är ca 3 månader.</a:t>
            </a:r>
          </a:p>
          <a:p>
            <a:r>
              <a:rPr lang="sv-FI">
                <a:solidFill>
                  <a:schemeClr val="tx1"/>
                </a:solidFill>
              </a:rPr>
              <a:t>Efter 1.1.2021 ska alla (utländsk examen och inhemsk examen) som ska arbeta inom ett reglerat yrke inom socialvården på Åland ansöka om legitimering och registrering hos myndigheten </a:t>
            </a:r>
            <a:r>
              <a:rPr lang="sv-FI" err="1">
                <a:solidFill>
                  <a:schemeClr val="tx1"/>
                </a:solidFill>
              </a:rPr>
              <a:t>Valvira</a:t>
            </a:r>
            <a:r>
              <a:rPr lang="sv-FI">
                <a:solidFill>
                  <a:schemeClr val="tx1"/>
                </a:solidFill>
              </a:rPr>
              <a:t>. </a:t>
            </a:r>
          </a:p>
          <a:p>
            <a:pPr marL="0" indent="0">
              <a:buNone/>
            </a:pPr>
            <a:endParaRPr lang="sv-FI">
              <a:solidFill>
                <a:schemeClr val="tx1"/>
              </a:solidFill>
            </a:endParaRPr>
          </a:p>
          <a:p>
            <a:endParaRPr lang="sv-FI">
              <a:solidFill>
                <a:schemeClr val="tx1"/>
              </a:solidFill>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0F519-1A6F-418B-B5F1-548D58A7CD0B}" type="slidenum">
              <a:rPr kumimoji="0" lang="en-GB" sz="1200" b="0" i="0" u="none" strike="noStrike" kern="1200" cap="none" spc="0" normalizeH="0" baseline="0" noProof="0" smtClean="0">
                <a:ln>
                  <a:noFill/>
                </a:ln>
                <a:solidFill>
                  <a:srgbClr val="0064A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64AE"/>
              </a:solidFill>
              <a:effectLst/>
              <a:uLnTx/>
              <a:uFillTx/>
              <a:latin typeface="Calibri"/>
              <a:ea typeface="+mn-ea"/>
              <a:cs typeface="+mn-cs"/>
            </a:endParaRPr>
          </a:p>
        </p:txBody>
      </p:sp>
    </p:spTree>
    <p:extLst>
      <p:ext uri="{BB962C8B-B14F-4D97-AF65-F5344CB8AC3E}">
        <p14:creationId xmlns:p14="http://schemas.microsoft.com/office/powerpoint/2010/main" val="167390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FA87CD-272F-4564-891E-572C64493472}"/>
              </a:ext>
            </a:extLst>
          </p:cNvPr>
          <p:cNvSpPr>
            <a:spLocks noGrp="1"/>
          </p:cNvSpPr>
          <p:nvPr>
            <p:ph type="title"/>
          </p:nvPr>
        </p:nvSpPr>
        <p:spPr/>
        <p:txBody>
          <a:bodyPr/>
          <a:lstStyle/>
          <a:p>
            <a:r>
              <a:rPr lang="sv-FI">
                <a:latin typeface="Open Sans"/>
              </a:rPr>
              <a:t>Rätt att vara tillfälligt verksam</a:t>
            </a:r>
          </a:p>
        </p:txBody>
      </p:sp>
      <p:sp>
        <p:nvSpPr>
          <p:cNvPr id="3" name="Platshållare för innehåll 2">
            <a:extLst>
              <a:ext uri="{FF2B5EF4-FFF2-40B4-BE49-F238E27FC236}">
                <a16:creationId xmlns:a16="http://schemas.microsoft.com/office/drawing/2014/main" id="{05069B2B-06FE-4523-A1F5-F55E7995DB3D}"/>
              </a:ext>
            </a:extLst>
          </p:cNvPr>
          <p:cNvSpPr>
            <a:spLocks noGrp="1"/>
          </p:cNvSpPr>
          <p:nvPr>
            <p:ph idx="1"/>
          </p:nvPr>
        </p:nvSpPr>
        <p:spPr/>
        <p:txBody>
          <a:bodyPr>
            <a:normAutofit fontScale="92500" lnSpcReduction="20000"/>
          </a:bodyPr>
          <a:lstStyle/>
          <a:p>
            <a:r>
              <a:rPr lang="sv-FI">
                <a:solidFill>
                  <a:schemeClr val="tx1"/>
                </a:solidFill>
                <a:latin typeface="Open Sans"/>
              </a:rPr>
              <a:t>Om det för en uppgift som legitimerad yrkesutbildad person inom socialvården inte är möjligt att anställa en behörig person, kan för uppgiften för högst </a:t>
            </a:r>
            <a:r>
              <a:rPr lang="sv-FI" b="1">
                <a:solidFill>
                  <a:schemeClr val="tx1"/>
                </a:solidFill>
                <a:latin typeface="Open Sans"/>
              </a:rPr>
              <a:t>ett års tid </a:t>
            </a:r>
            <a:r>
              <a:rPr lang="sv-FI">
                <a:solidFill>
                  <a:schemeClr val="tx1"/>
                </a:solidFill>
                <a:latin typeface="Open Sans"/>
              </a:rPr>
              <a:t>anställas en person som på basis av genomförda studier har tillräckliga förutsättningar och den skicklighet som krävs för att sköta uppgiften. (12§)</a:t>
            </a:r>
          </a:p>
          <a:p>
            <a:r>
              <a:rPr lang="sv-FI">
                <a:solidFill>
                  <a:schemeClr val="tx1"/>
                </a:solidFill>
                <a:latin typeface="Open Sans"/>
              </a:rPr>
              <a:t>Detta innebär att studeranden från både Finland och utlandet, t.ex. Sverige kan arbeta tillfälligt inom socialvården om arbetsgivaren inte, trots försök, lyckats få tag på en behörig person.</a:t>
            </a:r>
          </a:p>
          <a:p>
            <a:r>
              <a:rPr lang="sv-FI">
                <a:solidFill>
                  <a:schemeClr val="tx1"/>
                </a:solidFill>
                <a:latin typeface="Open Sans"/>
              </a:rPr>
              <a:t>Det är upp till arbetsgivaren att bedöma att den som jobbar tillfälligt har tillräckliga kunskaper och skicklighet. </a:t>
            </a:r>
          </a:p>
          <a:p>
            <a:r>
              <a:rPr lang="sv-FI">
                <a:solidFill>
                  <a:schemeClr val="tx1"/>
                </a:solidFill>
                <a:latin typeface="Open Sans"/>
              </a:rPr>
              <a:t>Genomförda studier: t.ex. slutförda ämnesstudier och praktik inom ramen för </a:t>
            </a:r>
            <a:r>
              <a:rPr lang="sv-FI" err="1">
                <a:solidFill>
                  <a:schemeClr val="tx1"/>
                </a:solidFill>
                <a:latin typeface="Open Sans"/>
              </a:rPr>
              <a:t>politices</a:t>
            </a:r>
            <a:r>
              <a:rPr lang="sv-FI">
                <a:solidFill>
                  <a:schemeClr val="tx1"/>
                </a:solidFill>
                <a:latin typeface="Open Sans"/>
              </a:rPr>
              <a:t> magisterprogrammet med inriktning mot socialt arbete i Finland och genomförda studier till och med termin sex (180 högskolepoäng) och verksamhetsförlagd utbildning i Sverige inom ramen för socionomprogrammet.</a:t>
            </a:r>
          </a:p>
          <a:p>
            <a:r>
              <a:rPr lang="sv-FI">
                <a:solidFill>
                  <a:schemeClr val="tx1"/>
                </a:solidFill>
                <a:latin typeface="Open Sans"/>
              </a:rPr>
              <a:t>Den som tillfälligt är verksam i socialarbetaryrket har </a:t>
            </a:r>
            <a:r>
              <a:rPr lang="sv-FI" b="1">
                <a:solidFill>
                  <a:schemeClr val="tx1"/>
                </a:solidFill>
                <a:latin typeface="Open Sans"/>
              </a:rPr>
              <a:t>inte</a:t>
            </a:r>
            <a:r>
              <a:rPr lang="sv-FI">
                <a:solidFill>
                  <a:schemeClr val="tx1"/>
                </a:solidFill>
                <a:latin typeface="Open Sans"/>
              </a:rPr>
              <a:t> samma rätt som socialarbetare att i </a:t>
            </a:r>
            <a:r>
              <a:rPr lang="sv-FI" b="1">
                <a:solidFill>
                  <a:schemeClr val="tx1"/>
                </a:solidFill>
                <a:latin typeface="Open Sans"/>
              </a:rPr>
              <a:t>brådskande fall besluta om vård oberoende av egen vilja </a:t>
            </a:r>
            <a:r>
              <a:rPr lang="sv-FI">
                <a:solidFill>
                  <a:schemeClr val="tx1"/>
                </a:solidFill>
                <a:latin typeface="Open Sans"/>
              </a:rPr>
              <a:t>och om åtgärder i anslutning till det.</a:t>
            </a: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12</a:t>
            </a:fld>
            <a:endParaRPr lang="en-GB"/>
          </a:p>
        </p:txBody>
      </p:sp>
    </p:spTree>
    <p:extLst>
      <p:ext uri="{BB962C8B-B14F-4D97-AF65-F5344CB8AC3E}">
        <p14:creationId xmlns:p14="http://schemas.microsoft.com/office/powerpoint/2010/main" val="291932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33859A-2A57-49FF-9261-D1B6467B1CA7}"/>
              </a:ext>
            </a:extLst>
          </p:cNvPr>
          <p:cNvSpPr>
            <a:spLocks noGrp="1"/>
          </p:cNvSpPr>
          <p:nvPr>
            <p:ph type="title"/>
          </p:nvPr>
        </p:nvSpPr>
        <p:spPr/>
        <p:txBody>
          <a:bodyPr/>
          <a:lstStyle/>
          <a:p>
            <a:r>
              <a:rPr lang="sv-FI">
                <a:latin typeface="Open Sans"/>
              </a:rPr>
              <a:t>Landskapsregeringen, ÅMHM och Valvira</a:t>
            </a:r>
          </a:p>
        </p:txBody>
      </p:sp>
      <p:sp>
        <p:nvSpPr>
          <p:cNvPr id="3" name="Platshållare för innehåll 2">
            <a:extLst>
              <a:ext uri="{FF2B5EF4-FFF2-40B4-BE49-F238E27FC236}">
                <a16:creationId xmlns:a16="http://schemas.microsoft.com/office/drawing/2014/main" id="{49A1EA2C-B8EC-4836-83B6-5CBDBF0D6FB4}"/>
              </a:ext>
            </a:extLst>
          </p:cNvPr>
          <p:cNvSpPr>
            <a:spLocks noGrp="1"/>
          </p:cNvSpPr>
          <p:nvPr>
            <p:ph idx="1"/>
          </p:nvPr>
        </p:nvSpPr>
        <p:spPr/>
        <p:txBody>
          <a:bodyPr/>
          <a:lstStyle/>
          <a:p>
            <a:pPr lvl="0"/>
            <a:r>
              <a:rPr lang="sv-FI" sz="2000">
                <a:solidFill>
                  <a:srgbClr val="000000"/>
                </a:solidFill>
                <a:latin typeface="Open Sans"/>
              </a:rPr>
              <a:t>LR ansvarar för den allmänna styrningen i fråga om yrkesutbildade personer inom socialvården</a:t>
            </a:r>
          </a:p>
          <a:p>
            <a:pPr lvl="0"/>
            <a:r>
              <a:rPr lang="sv-FI" sz="2000">
                <a:solidFill>
                  <a:srgbClr val="000000"/>
                </a:solidFill>
                <a:latin typeface="Open Sans"/>
              </a:rPr>
              <a:t>ÅMHM övervakar yrkesutövningen i fråga om yrkesutbildade personer inom socialvården, men tillsynsansvaret är landskapsregeringens då det gäller</a:t>
            </a:r>
          </a:p>
          <a:p>
            <a:pPr lvl="0" algn="just"/>
            <a:r>
              <a:rPr lang="sv-FI" sz="2000">
                <a:solidFill>
                  <a:srgbClr val="000000"/>
                </a:solidFill>
                <a:latin typeface="Open Sans"/>
              </a:rPr>
              <a:t>1) principiellt viktiga eller vittsyftande ärenden, </a:t>
            </a:r>
          </a:p>
          <a:p>
            <a:pPr lvl="0" algn="just"/>
            <a:r>
              <a:rPr lang="sv-FI" sz="2000">
                <a:solidFill>
                  <a:srgbClr val="000000"/>
                </a:solidFill>
                <a:latin typeface="Open Sans"/>
              </a:rPr>
              <a:t>2) ärenden som kan förutsätta säkerhetsåtgärder eller påföljder enligt 20 § 2 mom. eller 25 § samt </a:t>
            </a:r>
          </a:p>
          <a:p>
            <a:pPr lvl="0" algn="just"/>
            <a:r>
              <a:rPr lang="sv-FI" sz="2000">
                <a:solidFill>
                  <a:srgbClr val="000000"/>
                </a:solidFill>
                <a:latin typeface="Open Sans"/>
              </a:rPr>
              <a:t>3) ärenden som Ålands miljö- och hälsoskyddsmyndighet är jävig att behandla. </a:t>
            </a:r>
          </a:p>
          <a:p>
            <a:pPr lvl="0" algn="just"/>
            <a:r>
              <a:rPr lang="sv-FI" sz="2000">
                <a:solidFill>
                  <a:srgbClr val="000000"/>
                </a:solidFill>
                <a:latin typeface="Open Sans"/>
              </a:rPr>
              <a:t>En överenskommelseförordning utarbetas för tillfället med avsikt att</a:t>
            </a:r>
            <a:r>
              <a:rPr lang="sv-FI" sz="2000">
                <a:solidFill>
                  <a:srgbClr val="555555"/>
                </a:solidFill>
                <a:latin typeface="Open Sans"/>
              </a:rPr>
              <a:t> </a:t>
            </a:r>
            <a:r>
              <a:rPr lang="sv-FI" sz="2000">
                <a:solidFill>
                  <a:prstClr val="black"/>
                </a:solidFill>
                <a:latin typeface="Open Sans"/>
              </a:rPr>
              <a:t>vissa</a:t>
            </a:r>
            <a:r>
              <a:rPr lang="sv-FI" sz="2000">
                <a:solidFill>
                  <a:srgbClr val="555555"/>
                </a:solidFill>
                <a:latin typeface="Open Sans"/>
              </a:rPr>
              <a:t> </a:t>
            </a:r>
            <a:r>
              <a:rPr lang="sv-FI" sz="2000">
                <a:solidFill>
                  <a:prstClr val="black"/>
                </a:solidFill>
                <a:latin typeface="Open Sans"/>
              </a:rPr>
              <a:t>myndighetsuppgifter som ankommer på landskapsregeringen överförs på Tillstånds- och tillsynsverket för social-och hälsovården (Valvira).</a:t>
            </a:r>
          </a:p>
          <a:p>
            <a:pPr lvl="0" algn="just"/>
            <a:r>
              <a:rPr lang="sv-FI" sz="2000" b="1">
                <a:solidFill>
                  <a:prstClr val="black"/>
                </a:solidFill>
                <a:latin typeface="Open Sans"/>
                <a:ea typeface="Calibri" panose="020F0502020204030204" pitchFamily="34" charset="0"/>
                <a:cs typeface="Times New Roman" panose="02020603050405020304" pitchFamily="18" charset="0"/>
              </a:rPr>
              <a:t>Arbetsgivaren</a:t>
            </a:r>
            <a:r>
              <a:rPr lang="sv-FI" sz="2000">
                <a:solidFill>
                  <a:prstClr val="black"/>
                </a:solidFill>
                <a:latin typeface="Open Sans"/>
                <a:ea typeface="Calibri" panose="020F0502020204030204" pitchFamily="34" charset="0"/>
                <a:cs typeface="Times New Roman" panose="02020603050405020304" pitchFamily="18" charset="0"/>
              </a:rPr>
              <a:t> har den primära skyldigheten att övervaka arbetet som utförs av de anställda yrkesutbildade personerna inom socialvården. </a:t>
            </a:r>
            <a:endParaRPr lang="sv-FI" sz="2000">
              <a:solidFill>
                <a:prstClr val="black"/>
              </a:solidFill>
              <a:latin typeface="Open Sans"/>
            </a:endParaRP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13</a:t>
            </a:fld>
            <a:endParaRPr lang="en-GB"/>
          </a:p>
        </p:txBody>
      </p:sp>
    </p:spTree>
    <p:extLst>
      <p:ext uri="{BB962C8B-B14F-4D97-AF65-F5344CB8AC3E}">
        <p14:creationId xmlns:p14="http://schemas.microsoft.com/office/powerpoint/2010/main" val="387919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030B3F-D75D-4134-A209-5DE02EF8B330}"/>
              </a:ext>
            </a:extLst>
          </p:cNvPr>
          <p:cNvSpPr>
            <a:spLocks noGrp="1"/>
          </p:cNvSpPr>
          <p:nvPr>
            <p:ph type="title"/>
          </p:nvPr>
        </p:nvSpPr>
        <p:spPr>
          <a:xfrm>
            <a:off x="721124" y="396000"/>
            <a:ext cx="10404000" cy="1198884"/>
          </a:xfrm>
        </p:spPr>
        <p:txBody>
          <a:bodyPr>
            <a:normAutofit/>
          </a:bodyPr>
          <a:lstStyle/>
          <a:p>
            <a:r>
              <a:rPr lang="sv-FI" sz="3200">
                <a:latin typeface="Open Sans"/>
              </a:rPr>
              <a:t>Tillstånds- och tillsynsverket för social-och hälsovården (Valvira)</a:t>
            </a:r>
          </a:p>
        </p:txBody>
      </p:sp>
      <p:sp>
        <p:nvSpPr>
          <p:cNvPr id="3" name="Platshållare för innehåll 2">
            <a:extLst>
              <a:ext uri="{FF2B5EF4-FFF2-40B4-BE49-F238E27FC236}">
                <a16:creationId xmlns:a16="http://schemas.microsoft.com/office/drawing/2014/main" id="{EE9DE483-9D1C-484C-B133-99B6F0551F0E}"/>
              </a:ext>
            </a:extLst>
          </p:cNvPr>
          <p:cNvSpPr>
            <a:spLocks noGrp="1"/>
          </p:cNvSpPr>
          <p:nvPr>
            <p:ph idx="1"/>
          </p:nvPr>
        </p:nvSpPr>
        <p:spPr>
          <a:xfrm>
            <a:off x="721124" y="1297172"/>
            <a:ext cx="10404000" cy="4318828"/>
          </a:xfrm>
        </p:spPr>
        <p:txBody>
          <a:bodyPr>
            <a:normAutofit fontScale="92500" lnSpcReduction="20000"/>
          </a:bodyPr>
          <a:lstStyle/>
          <a:p>
            <a:r>
              <a:rPr lang="sv-FI">
                <a:solidFill>
                  <a:schemeClr val="tx1"/>
                </a:solidFill>
                <a:latin typeface="Open Sans"/>
              </a:rPr>
              <a:t>I överenskommelseförordningen anges de myndighetsuppgifter som föreslås skötas av Valvira.</a:t>
            </a:r>
          </a:p>
          <a:p>
            <a:r>
              <a:rPr lang="sv-FI">
                <a:solidFill>
                  <a:schemeClr val="tx1"/>
                </a:solidFill>
                <a:latin typeface="Open Sans"/>
              </a:rPr>
              <a:t>De uppgifter som avses är följande: </a:t>
            </a:r>
          </a:p>
          <a:p>
            <a:r>
              <a:rPr lang="sv-FI">
                <a:solidFill>
                  <a:schemeClr val="tx1"/>
                </a:solidFill>
                <a:latin typeface="Open Sans"/>
              </a:rPr>
              <a:t>1) att handlägga ärenden gällande </a:t>
            </a:r>
            <a:r>
              <a:rPr lang="sv-FI" b="1">
                <a:solidFill>
                  <a:schemeClr val="tx1"/>
                </a:solidFill>
                <a:latin typeface="Open Sans"/>
              </a:rPr>
              <a:t>legitimering</a:t>
            </a:r>
            <a:r>
              <a:rPr lang="sv-FI">
                <a:solidFill>
                  <a:schemeClr val="tx1"/>
                </a:solidFill>
                <a:latin typeface="Open Sans"/>
              </a:rPr>
              <a:t> av socialarbetare och socionomer och ärenden gällande </a:t>
            </a:r>
            <a:r>
              <a:rPr lang="sv-FI" b="1">
                <a:solidFill>
                  <a:schemeClr val="tx1"/>
                </a:solidFill>
                <a:latin typeface="Open Sans"/>
              </a:rPr>
              <a:t>erkännande</a:t>
            </a:r>
            <a:r>
              <a:rPr lang="sv-FI">
                <a:solidFill>
                  <a:schemeClr val="tx1"/>
                </a:solidFill>
                <a:latin typeface="Open Sans"/>
              </a:rPr>
              <a:t> av yrkeskvalifikationer</a:t>
            </a:r>
          </a:p>
          <a:p>
            <a:r>
              <a:rPr lang="sv-FI">
                <a:solidFill>
                  <a:schemeClr val="tx1"/>
                </a:solidFill>
                <a:latin typeface="Open Sans"/>
              </a:rPr>
              <a:t>2) att upprätthålla ett </a:t>
            </a:r>
            <a:r>
              <a:rPr lang="sv-FI" b="1">
                <a:solidFill>
                  <a:schemeClr val="tx1"/>
                </a:solidFill>
                <a:latin typeface="Open Sans"/>
              </a:rPr>
              <a:t>centralregister</a:t>
            </a:r>
            <a:r>
              <a:rPr lang="sv-FI">
                <a:solidFill>
                  <a:schemeClr val="tx1"/>
                </a:solidFill>
                <a:latin typeface="Open Sans"/>
              </a:rPr>
              <a:t> över yrkesutbildade personer inom socialvården </a:t>
            </a:r>
          </a:p>
          <a:p>
            <a:r>
              <a:rPr lang="sv-FI">
                <a:solidFill>
                  <a:schemeClr val="tx1"/>
                </a:solidFill>
                <a:latin typeface="Open Sans"/>
              </a:rPr>
              <a:t>3) att fatta beslut gällande ärenden om att på en yrkesutbildad persons </a:t>
            </a:r>
            <a:r>
              <a:rPr lang="sv-FI" b="1">
                <a:solidFill>
                  <a:schemeClr val="tx1"/>
                </a:solidFill>
                <a:latin typeface="Open Sans"/>
              </a:rPr>
              <a:t>egen begäran begränsa eller frånta rätten </a:t>
            </a:r>
            <a:r>
              <a:rPr lang="sv-FI">
                <a:solidFill>
                  <a:schemeClr val="tx1"/>
                </a:solidFill>
                <a:latin typeface="Open Sans"/>
              </a:rPr>
              <a:t>att utöva yrke eller rätten att använda yrkesbeteckning och ärenden gällande återställande av rätten att utöva yrke </a:t>
            </a:r>
          </a:p>
          <a:p>
            <a:r>
              <a:rPr lang="sv-FI">
                <a:solidFill>
                  <a:schemeClr val="tx1"/>
                </a:solidFill>
                <a:latin typeface="Open Sans"/>
              </a:rPr>
              <a:t>Utöva tillsyn i ärenden som kan förutsätta påföljder. (Mer om detta i bild 17 om tillsyn)</a:t>
            </a:r>
          </a:p>
          <a:p>
            <a:r>
              <a:rPr lang="sv-FI">
                <a:solidFill>
                  <a:schemeClr val="tx1"/>
                </a:solidFill>
                <a:latin typeface="Open Sans"/>
              </a:rPr>
              <a:t>Valvira kommer att handha ärendehanteringen, vilket leder till att erkännandena och rätten att utöva yrkena kommer att var giltiga på Åland och i Finland.</a:t>
            </a:r>
          </a:p>
          <a:p>
            <a:endParaRPr lang="sv-FI">
              <a:solidFill>
                <a:schemeClr val="tx1"/>
              </a:solidFill>
            </a:endParaRP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14</a:t>
            </a:fld>
            <a:endParaRPr lang="en-GB"/>
          </a:p>
        </p:txBody>
      </p:sp>
    </p:spTree>
    <p:extLst>
      <p:ext uri="{BB962C8B-B14F-4D97-AF65-F5344CB8AC3E}">
        <p14:creationId xmlns:p14="http://schemas.microsoft.com/office/powerpoint/2010/main" val="356485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5EE4C6-7426-4BAA-88EA-2BE798E36F92}"/>
              </a:ext>
            </a:extLst>
          </p:cNvPr>
          <p:cNvSpPr>
            <a:spLocks noGrp="1"/>
          </p:cNvSpPr>
          <p:nvPr>
            <p:ph type="title"/>
          </p:nvPr>
        </p:nvSpPr>
        <p:spPr/>
        <p:txBody>
          <a:bodyPr/>
          <a:lstStyle/>
          <a:p>
            <a:r>
              <a:rPr lang="sv-FI">
                <a:latin typeface="Open Sans"/>
              </a:rPr>
              <a:t>Centralregister</a:t>
            </a:r>
          </a:p>
        </p:txBody>
      </p:sp>
      <p:sp>
        <p:nvSpPr>
          <p:cNvPr id="3" name="Platshållare för innehåll 2">
            <a:extLst>
              <a:ext uri="{FF2B5EF4-FFF2-40B4-BE49-F238E27FC236}">
                <a16:creationId xmlns:a16="http://schemas.microsoft.com/office/drawing/2014/main" id="{77EB739D-9F87-435A-9692-1BB83C6856AB}"/>
              </a:ext>
            </a:extLst>
          </p:cNvPr>
          <p:cNvSpPr>
            <a:spLocks noGrp="1"/>
          </p:cNvSpPr>
          <p:nvPr>
            <p:ph idx="1"/>
          </p:nvPr>
        </p:nvSpPr>
        <p:spPr/>
        <p:txBody>
          <a:bodyPr/>
          <a:lstStyle/>
          <a:p>
            <a:r>
              <a:rPr lang="sv-FI">
                <a:solidFill>
                  <a:schemeClr val="tx1"/>
                </a:solidFill>
                <a:latin typeface="Open Sans"/>
              </a:rPr>
              <a:t>I syfte att sköta vissa myndighetsuppgifter på Åland ska ett centralregister föras.</a:t>
            </a:r>
          </a:p>
          <a:p>
            <a:r>
              <a:rPr lang="sv-FI">
                <a:solidFill>
                  <a:schemeClr val="tx1"/>
                </a:solidFill>
                <a:latin typeface="Open Sans"/>
              </a:rPr>
              <a:t>Avsikten är att Valvira ska för Ålands räkning upprätthålla ett centralregister. Detta innebär att yrkesutbildade på Åland ingår i </a:t>
            </a:r>
            <a:r>
              <a:rPr lang="sv-FI" err="1">
                <a:solidFill>
                  <a:schemeClr val="tx1"/>
                </a:solidFill>
                <a:latin typeface="Open Sans"/>
              </a:rPr>
              <a:t>Valviras</a:t>
            </a:r>
            <a:r>
              <a:rPr lang="sv-FI">
                <a:solidFill>
                  <a:schemeClr val="tx1"/>
                </a:solidFill>
                <a:latin typeface="Open Sans"/>
              </a:rPr>
              <a:t> nationella centralregister för socialvården, </a:t>
            </a:r>
            <a:r>
              <a:rPr lang="sv-FI" err="1">
                <a:solidFill>
                  <a:schemeClr val="tx1"/>
                </a:solidFill>
                <a:latin typeface="Open Sans"/>
              </a:rPr>
              <a:t>Suosikki</a:t>
            </a:r>
            <a:r>
              <a:rPr lang="sv-FI">
                <a:solidFill>
                  <a:schemeClr val="tx1"/>
                </a:solidFill>
                <a:latin typeface="Open Sans"/>
              </a:rPr>
              <a:t>.</a:t>
            </a:r>
            <a:endParaRPr lang="sv-FI">
              <a:solidFill>
                <a:srgbClr val="FF0000"/>
              </a:solidFill>
              <a:latin typeface="Open Sans"/>
            </a:endParaRPr>
          </a:p>
          <a:p>
            <a:r>
              <a:rPr lang="sv-FI">
                <a:solidFill>
                  <a:schemeClr val="tx1"/>
                </a:solidFill>
                <a:latin typeface="Open Sans"/>
              </a:rPr>
              <a:t>I registret införs bl.a. namn, personbeteckning, hemadress, legitimerat yrke, begränsningar, specialiseringsutbildningar och anmärkningar och begränsningar i/fråntagande av yrkesutövandet (utförligare se 16§)</a:t>
            </a:r>
          </a:p>
          <a:p>
            <a:r>
              <a:rPr lang="sv-FI">
                <a:solidFill>
                  <a:schemeClr val="tx1"/>
                </a:solidFill>
                <a:latin typeface="Open Sans"/>
              </a:rPr>
              <a:t>Socialvårdsklienterna får möjlighet att i centralregistret kontrollera behörigheten på den person som hanterar hens ärende.</a:t>
            </a:r>
          </a:p>
          <a:p>
            <a:r>
              <a:rPr lang="sv-FI">
                <a:solidFill>
                  <a:schemeClr val="tx1"/>
                </a:solidFill>
                <a:latin typeface="Open Sans"/>
              </a:rPr>
              <a:t>Arbetsgivare kan utnyttja registret vid  anställning</a:t>
            </a: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15</a:t>
            </a:fld>
            <a:endParaRPr lang="en-GB"/>
          </a:p>
        </p:txBody>
      </p:sp>
    </p:spTree>
    <p:extLst>
      <p:ext uri="{BB962C8B-B14F-4D97-AF65-F5344CB8AC3E}">
        <p14:creationId xmlns:p14="http://schemas.microsoft.com/office/powerpoint/2010/main" val="414961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A90D1E-2640-4550-B65C-8D7C769F82E4}"/>
              </a:ext>
            </a:extLst>
          </p:cNvPr>
          <p:cNvSpPr>
            <a:spLocks noGrp="1"/>
          </p:cNvSpPr>
          <p:nvPr>
            <p:ph type="title"/>
          </p:nvPr>
        </p:nvSpPr>
        <p:spPr/>
        <p:txBody>
          <a:bodyPr/>
          <a:lstStyle/>
          <a:p>
            <a:r>
              <a:rPr lang="sv-FI">
                <a:latin typeface="Open Sans"/>
              </a:rPr>
              <a:t>Tillsyn</a:t>
            </a:r>
          </a:p>
        </p:txBody>
      </p:sp>
      <p:sp>
        <p:nvSpPr>
          <p:cNvPr id="3" name="Platshållare för innehåll 2">
            <a:extLst>
              <a:ext uri="{FF2B5EF4-FFF2-40B4-BE49-F238E27FC236}">
                <a16:creationId xmlns:a16="http://schemas.microsoft.com/office/drawing/2014/main" id="{F7D6E523-CF42-4D6E-8DF4-48EFFDC9B96A}"/>
              </a:ext>
            </a:extLst>
          </p:cNvPr>
          <p:cNvSpPr>
            <a:spLocks noGrp="1"/>
          </p:cNvSpPr>
          <p:nvPr>
            <p:ph idx="1"/>
          </p:nvPr>
        </p:nvSpPr>
        <p:spPr>
          <a:xfrm>
            <a:off x="733648" y="1152000"/>
            <a:ext cx="10391476" cy="4942465"/>
          </a:xfrm>
        </p:spPr>
        <p:txBody>
          <a:bodyPr>
            <a:normAutofit fontScale="47500" lnSpcReduction="20000"/>
          </a:bodyPr>
          <a:lstStyle/>
          <a:p>
            <a:endParaRPr lang="sv-FI" sz="3800">
              <a:solidFill>
                <a:schemeClr val="tx1"/>
              </a:solidFill>
              <a:latin typeface="Open Sans"/>
            </a:endParaRPr>
          </a:p>
          <a:p>
            <a:r>
              <a:rPr lang="sv-FI" sz="3800">
                <a:solidFill>
                  <a:schemeClr val="tx1"/>
                </a:solidFill>
                <a:latin typeface="Open Sans"/>
              </a:rPr>
              <a:t>Syftet är att socialvårdsklienternas rättssäkerhet ska förbättras </a:t>
            </a:r>
          </a:p>
          <a:p>
            <a:r>
              <a:rPr lang="sv-FI" sz="3800">
                <a:solidFill>
                  <a:schemeClr val="tx1"/>
                </a:solidFill>
                <a:latin typeface="Open Sans"/>
                <a:ea typeface="Calibri" panose="020F0502020204030204" pitchFamily="34" charset="0"/>
                <a:cs typeface="Times New Roman" panose="02020603050405020304" pitchFamily="18" charset="0"/>
              </a:rPr>
              <a:t>I lagen finns bestämmelser om tillsyn och påföljder för en inom socialvård yrkesutbildad persons felaktiga förfarande i arbetet.</a:t>
            </a:r>
            <a:endParaRPr lang="sv-FI" sz="3800">
              <a:solidFill>
                <a:schemeClr val="tx1"/>
              </a:solidFill>
              <a:latin typeface="Open Sans"/>
            </a:endParaRPr>
          </a:p>
          <a:p>
            <a:r>
              <a:rPr lang="sv-FI" sz="3800">
                <a:solidFill>
                  <a:schemeClr val="tx1"/>
                </a:solidFill>
                <a:latin typeface="Open Sans"/>
              </a:rPr>
              <a:t>ÅMHM handhar tillsynen av de yrkesutbildade inom socialvården i de fall som Valvira inte ska ingripa i ärendena, så som påpekande av vikten av en ändamålsenlig yrkesutövning, uppmaning att avhjälpa brister eller missförhållanden och anmärkning</a:t>
            </a:r>
          </a:p>
          <a:p>
            <a:pPr>
              <a:lnSpc>
                <a:spcPct val="107000"/>
              </a:lnSpc>
              <a:spcAft>
                <a:spcPts val="800"/>
              </a:spcAft>
            </a:pPr>
            <a:r>
              <a:rPr lang="sv-FI" sz="3800">
                <a:solidFill>
                  <a:schemeClr val="tx1"/>
                </a:solidFill>
                <a:latin typeface="Open Sans"/>
              </a:rPr>
              <a:t>Valvira</a:t>
            </a:r>
            <a:r>
              <a:rPr lang="sv-FI" sz="3800">
                <a:solidFill>
                  <a:schemeClr val="tx1"/>
                </a:solidFill>
                <a:latin typeface="Open Sans"/>
                <a:cs typeface="Times New Roman" panose="02020603050405020304" pitchFamily="18" charset="0"/>
              </a:rPr>
              <a:t> ska sköta</a:t>
            </a:r>
            <a:r>
              <a:rPr lang="sv-FI" sz="3800">
                <a:solidFill>
                  <a:schemeClr val="tx1"/>
                </a:solidFill>
                <a:latin typeface="Open Sans"/>
                <a:ea typeface="Calibri" panose="020F0502020204030204" pitchFamily="34" charset="0"/>
                <a:cs typeface="Times New Roman" panose="02020603050405020304" pitchFamily="18" charset="0"/>
              </a:rPr>
              <a:t> viss tillsyn innefattande disciplinära påföljder för de yrkesutbildade personerna inom socialvården och då det gäller principiellt viktiga, vittsyftande ärenden och då ÅMHM är jävig</a:t>
            </a:r>
          </a:p>
          <a:p>
            <a:pPr>
              <a:lnSpc>
                <a:spcPct val="107000"/>
              </a:lnSpc>
              <a:spcAft>
                <a:spcPts val="800"/>
              </a:spcAft>
            </a:pPr>
            <a:r>
              <a:rPr lang="sv-FI" sz="3800">
                <a:solidFill>
                  <a:schemeClr val="tx1"/>
                </a:solidFill>
                <a:latin typeface="Open Sans"/>
                <a:ea typeface="Calibri" panose="020F0502020204030204" pitchFamily="34" charset="0"/>
                <a:cs typeface="Times New Roman" panose="02020603050405020304" pitchFamily="18" charset="0"/>
              </a:rPr>
              <a:t>Påföljder av tillsyn kan vara fråntagande och begränsande av yrkesrätt, förbud att använda yrkesbeteckning och skriftlig varning (20 § 2 mom. eller 25 § ) </a:t>
            </a:r>
          </a:p>
          <a:p>
            <a:pPr>
              <a:lnSpc>
                <a:spcPct val="107000"/>
              </a:lnSpc>
              <a:spcAft>
                <a:spcPts val="800"/>
              </a:spcAft>
            </a:pPr>
            <a:r>
              <a:rPr lang="sv-FI" sz="3800">
                <a:solidFill>
                  <a:schemeClr val="tx1"/>
                </a:solidFill>
                <a:latin typeface="Open Sans"/>
                <a:ea typeface="Calibri" panose="020F0502020204030204" pitchFamily="34" charset="0"/>
                <a:cs typeface="Times New Roman" panose="02020603050405020304" pitchFamily="18" charset="0"/>
              </a:rPr>
              <a:t>Meningen är att de inom socialvård yrkesutbildade personerna har samma krav som personal inom hälso- och sjukvården på legitimering och registrering i centralregister samt </a:t>
            </a:r>
            <a:r>
              <a:rPr lang="sv-FI" sz="3800" err="1">
                <a:solidFill>
                  <a:schemeClr val="tx1"/>
                </a:solidFill>
                <a:latin typeface="Open Sans"/>
                <a:ea typeface="Calibri" panose="020F0502020204030204" pitchFamily="34" charset="0"/>
                <a:cs typeface="Times New Roman" panose="02020603050405020304" pitchFamily="18" charset="0"/>
              </a:rPr>
              <a:t>Valviras</a:t>
            </a:r>
            <a:r>
              <a:rPr lang="sv-FI" sz="3800">
                <a:solidFill>
                  <a:schemeClr val="tx1"/>
                </a:solidFill>
                <a:latin typeface="Open Sans"/>
                <a:ea typeface="Calibri" panose="020F0502020204030204" pitchFamily="34" charset="0"/>
                <a:cs typeface="Times New Roman" panose="02020603050405020304" pitchFamily="18" charset="0"/>
              </a:rPr>
              <a:t> därtill anknytande tillsyn.</a:t>
            </a:r>
          </a:p>
          <a:p>
            <a:pPr>
              <a:lnSpc>
                <a:spcPct val="107000"/>
              </a:lnSpc>
              <a:spcAft>
                <a:spcPts val="800"/>
              </a:spcAft>
            </a:pPr>
            <a:r>
              <a:rPr lang="sv-FI" sz="3800">
                <a:solidFill>
                  <a:schemeClr val="tx1"/>
                </a:solidFill>
                <a:latin typeface="Open Sans"/>
                <a:ea typeface="Calibri" panose="020F0502020204030204" pitchFamily="34" charset="0"/>
                <a:cs typeface="Times New Roman" panose="02020603050405020304" pitchFamily="18" charset="0"/>
              </a:rPr>
              <a:t>De flesta problemsituationer på arbetsplatsen kan lösas av arbetsgivaren själv utan att ärendet anmäls till tillsynsmyndigheten</a:t>
            </a:r>
            <a:r>
              <a:rPr lang="sv-FI" sz="3300">
                <a:solidFill>
                  <a:schemeClr val="tx1"/>
                </a:solidFill>
                <a:latin typeface="Open Sans"/>
                <a:ea typeface="Calibri" panose="020F0502020204030204" pitchFamily="34" charset="0"/>
                <a:cs typeface="Times New Roman" panose="02020603050405020304" pitchFamily="18" charset="0"/>
              </a:rPr>
              <a:t>.</a:t>
            </a:r>
            <a:endParaRPr lang="sv-FI" sz="3300">
              <a:solidFill>
                <a:schemeClr val="tx1"/>
              </a:solidFill>
              <a:latin typeface="Open Sans"/>
            </a:endParaRP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16</a:t>
            </a:fld>
            <a:endParaRPr lang="en-GB"/>
          </a:p>
        </p:txBody>
      </p:sp>
    </p:spTree>
    <p:extLst>
      <p:ext uri="{BB962C8B-B14F-4D97-AF65-F5344CB8AC3E}">
        <p14:creationId xmlns:p14="http://schemas.microsoft.com/office/powerpoint/2010/main" val="220498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BD5BDA-222A-4181-81C0-E41D5EEADC79}"/>
              </a:ext>
            </a:extLst>
          </p:cNvPr>
          <p:cNvSpPr>
            <a:spLocks noGrp="1"/>
          </p:cNvSpPr>
          <p:nvPr>
            <p:ph type="title"/>
          </p:nvPr>
        </p:nvSpPr>
        <p:spPr/>
        <p:txBody>
          <a:bodyPr/>
          <a:lstStyle/>
          <a:p>
            <a:r>
              <a:rPr lang="sv-FI">
                <a:latin typeface="Open Sans"/>
              </a:rPr>
              <a:t>Övergångsbestämmelser</a:t>
            </a:r>
          </a:p>
        </p:txBody>
      </p:sp>
      <p:sp>
        <p:nvSpPr>
          <p:cNvPr id="3" name="Platshållare för innehåll 2">
            <a:extLst>
              <a:ext uri="{FF2B5EF4-FFF2-40B4-BE49-F238E27FC236}">
                <a16:creationId xmlns:a16="http://schemas.microsoft.com/office/drawing/2014/main" id="{7CBF63E3-FED3-439C-9512-9BF18075BC8E}"/>
              </a:ext>
            </a:extLst>
          </p:cNvPr>
          <p:cNvSpPr>
            <a:spLocks noGrp="1"/>
          </p:cNvSpPr>
          <p:nvPr>
            <p:ph idx="1"/>
          </p:nvPr>
        </p:nvSpPr>
        <p:spPr/>
        <p:txBody>
          <a:bodyPr>
            <a:normAutofit fontScale="85000" lnSpcReduction="20000"/>
          </a:bodyPr>
          <a:lstStyle/>
          <a:p>
            <a:r>
              <a:rPr lang="sv-FI">
                <a:solidFill>
                  <a:schemeClr val="tx1"/>
                </a:solidFill>
                <a:latin typeface="Open Sans"/>
              </a:rPr>
              <a:t>Landskapslag (2020:24) om yrkesutbildade personer inom socialvård träder ikraft 1.1.2021</a:t>
            </a:r>
          </a:p>
          <a:p>
            <a:r>
              <a:rPr lang="sv-FI">
                <a:solidFill>
                  <a:schemeClr val="tx1"/>
                </a:solidFill>
                <a:latin typeface="Open Sans"/>
              </a:rPr>
              <a:t>De som är behöriga enligt 804/1992 ska ansöka om legitimering och registrering senast 31.12.2023. Rekommenderas att ansöka så snabbt som möjligt.</a:t>
            </a:r>
          </a:p>
          <a:p>
            <a:r>
              <a:rPr lang="sv-FI">
                <a:solidFill>
                  <a:schemeClr val="tx1"/>
                </a:solidFill>
                <a:latin typeface="Open Sans"/>
              </a:rPr>
              <a:t>De som av LR fått erkännande av yrkeskvalifikationer ska ansöka om erkännande från Valvira samt om legitimering och registrering senast 31.12.2023. Ifall avgift av erkännandeprocessen uppbärs, ersätter landskapsregering den enskilda för den uppburna avgiften. </a:t>
            </a:r>
          </a:p>
          <a:p>
            <a:r>
              <a:rPr lang="sv-FI">
                <a:solidFill>
                  <a:schemeClr val="tx1"/>
                </a:solidFill>
                <a:latin typeface="Open Sans"/>
              </a:rPr>
              <a:t>De som fått dispens (medgetts undantag från 804/1992) från behörighetsvillkoren före tillämpning av lagen on erkännande av yrkeskvalifikationer och har utländsk examen, bör ansöka om erkännande av yrkeskvalifikationer och legitimering samt registrering. Rekommenderas att ansöka snarast från LR.</a:t>
            </a:r>
          </a:p>
          <a:p>
            <a:r>
              <a:rPr lang="sv-FI">
                <a:solidFill>
                  <a:schemeClr val="tx1"/>
                </a:solidFill>
                <a:latin typeface="Open Sans"/>
              </a:rPr>
              <a:t>De som har ett dispensbeslut (medgetts undantag från 804/1992) kan fortsatt verka i motsvarande arbetsuppgifter, men inte i uppgifter som kräver legitimerad yrkesutbildad person. </a:t>
            </a:r>
          </a:p>
          <a:p>
            <a:r>
              <a:rPr lang="sv-FI">
                <a:solidFill>
                  <a:schemeClr val="tx1"/>
                </a:solidFill>
                <a:latin typeface="Open Sans"/>
              </a:rPr>
              <a:t>De närvårdare som är i Terhikki och vill registrera sig även i </a:t>
            </a:r>
            <a:r>
              <a:rPr lang="sv-FI" err="1">
                <a:solidFill>
                  <a:schemeClr val="tx1"/>
                </a:solidFill>
                <a:latin typeface="Open Sans"/>
              </a:rPr>
              <a:t>Suosikki</a:t>
            </a:r>
            <a:r>
              <a:rPr lang="sv-FI">
                <a:solidFill>
                  <a:schemeClr val="tx1"/>
                </a:solidFill>
                <a:latin typeface="Open Sans"/>
              </a:rPr>
              <a:t> ska skicka sin ansökan direkt till Valvira. Ifall Valvira uppbär en avgift, ersätter landskapsregering den enskilda för den uppburna avgiften. </a:t>
            </a:r>
          </a:p>
          <a:p>
            <a:endParaRPr lang="sv-FI">
              <a:solidFill>
                <a:schemeClr val="tx1"/>
              </a:solidFill>
              <a:latin typeface="Open Sans"/>
            </a:endParaRP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17</a:t>
            </a:fld>
            <a:endParaRPr lang="en-GB"/>
          </a:p>
        </p:txBody>
      </p:sp>
    </p:spTree>
    <p:extLst>
      <p:ext uri="{BB962C8B-B14F-4D97-AF65-F5344CB8AC3E}">
        <p14:creationId xmlns:p14="http://schemas.microsoft.com/office/powerpoint/2010/main" val="63572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5B12DC-10F7-4F90-8422-75DFB4F7EAD0}"/>
              </a:ext>
            </a:extLst>
          </p:cNvPr>
          <p:cNvSpPr>
            <a:spLocks noGrp="1"/>
          </p:cNvSpPr>
          <p:nvPr>
            <p:ph type="title"/>
          </p:nvPr>
        </p:nvSpPr>
        <p:spPr>
          <a:xfrm>
            <a:off x="740499" y="172716"/>
            <a:ext cx="10404000" cy="979284"/>
          </a:xfrm>
        </p:spPr>
        <p:txBody>
          <a:bodyPr>
            <a:normAutofit/>
          </a:bodyPr>
          <a:lstStyle/>
          <a:p>
            <a:r>
              <a:rPr lang="sv-FI" sz="3600">
                <a:latin typeface="Open Sans"/>
              </a:rPr>
              <a:t>Hur ansöker man om legitimering och registrering</a:t>
            </a:r>
          </a:p>
        </p:txBody>
      </p:sp>
      <p:sp>
        <p:nvSpPr>
          <p:cNvPr id="3" name="Platshållare för innehåll 2">
            <a:extLst>
              <a:ext uri="{FF2B5EF4-FFF2-40B4-BE49-F238E27FC236}">
                <a16:creationId xmlns:a16="http://schemas.microsoft.com/office/drawing/2014/main" id="{DBB2A5E0-7E19-4270-A514-728BDD961F36}"/>
              </a:ext>
            </a:extLst>
          </p:cNvPr>
          <p:cNvSpPr>
            <a:spLocks noGrp="1"/>
          </p:cNvSpPr>
          <p:nvPr>
            <p:ph idx="1"/>
          </p:nvPr>
        </p:nvSpPr>
        <p:spPr/>
        <p:txBody>
          <a:bodyPr>
            <a:normAutofit fontScale="92500" lnSpcReduction="10000"/>
          </a:bodyPr>
          <a:lstStyle/>
          <a:p>
            <a:r>
              <a:rPr lang="sv-FI">
                <a:solidFill>
                  <a:schemeClr val="tx1"/>
                </a:solidFill>
                <a:latin typeface="Open Sans"/>
              </a:rPr>
              <a:t>Fr.o.m. 1.1.2021 är avsikten att Valvira sköter ärendehanteringen för landskapsregeringens del i de ärenden som tidigare presenterades (bild 12). Ansökningen görs rakt till Valvira. </a:t>
            </a:r>
          </a:p>
          <a:p>
            <a:r>
              <a:rPr lang="sv-FI">
                <a:solidFill>
                  <a:schemeClr val="tx1"/>
                </a:solidFill>
                <a:latin typeface="Open Sans"/>
              </a:rPr>
              <a:t>De som har utländska examen , t.ex. svenska socionomer, som inte ansökt om erkännande av yrkeskvalifikationer rekommenderas att söka det från LR så snabbt som möjligt. Annars ansöker man det från Valvira när lagen trätt ikraft och betalar själv för erkännandeprocessen. </a:t>
            </a:r>
          </a:p>
          <a:p>
            <a:r>
              <a:rPr lang="sv-FI">
                <a:solidFill>
                  <a:schemeClr val="tx1"/>
                </a:solidFill>
                <a:latin typeface="Open Sans"/>
              </a:rPr>
              <a:t>Info om ansökningsprocesser och erkännande av yrkeskvalifikationer kommer att finnas på landskapsregeringens hemsida.</a:t>
            </a:r>
            <a:endParaRPr lang="sv-FI">
              <a:solidFill>
                <a:srgbClr val="FF0000"/>
              </a:solidFill>
              <a:latin typeface="Open Sans"/>
            </a:endParaRPr>
          </a:p>
          <a:p>
            <a:r>
              <a:rPr lang="sv-FI">
                <a:solidFill>
                  <a:schemeClr val="tx1"/>
                </a:solidFill>
                <a:latin typeface="Open Sans"/>
              </a:rPr>
              <a:t>Ni kan även bekanta er med </a:t>
            </a:r>
            <a:r>
              <a:rPr lang="sv-FI" err="1">
                <a:solidFill>
                  <a:schemeClr val="tx1"/>
                </a:solidFill>
                <a:latin typeface="Open Sans"/>
              </a:rPr>
              <a:t>Valviras</a:t>
            </a:r>
            <a:r>
              <a:rPr lang="sv-FI">
                <a:solidFill>
                  <a:schemeClr val="tx1"/>
                </a:solidFill>
                <a:latin typeface="Open Sans"/>
              </a:rPr>
              <a:t> ansökningsprocesser på https://www.valvira.fi/web/sv/socialvard</a:t>
            </a:r>
          </a:p>
          <a:p>
            <a:r>
              <a:rPr lang="sv-FI">
                <a:solidFill>
                  <a:schemeClr val="tx1"/>
                </a:solidFill>
                <a:latin typeface="Open Sans"/>
              </a:rPr>
              <a:t>De som redan är registrerade i </a:t>
            </a:r>
            <a:r>
              <a:rPr lang="sv-FI" err="1">
                <a:solidFill>
                  <a:schemeClr val="tx1"/>
                </a:solidFill>
                <a:latin typeface="Open Sans"/>
              </a:rPr>
              <a:t>Valviras</a:t>
            </a:r>
            <a:r>
              <a:rPr lang="sv-FI">
                <a:solidFill>
                  <a:schemeClr val="tx1"/>
                </a:solidFill>
                <a:latin typeface="Open Sans"/>
              </a:rPr>
              <a:t> register behöver inte registrera sig igen. Endast </a:t>
            </a:r>
            <a:r>
              <a:rPr lang="sv-FI" err="1">
                <a:solidFill>
                  <a:schemeClr val="tx1"/>
                </a:solidFill>
                <a:latin typeface="Open Sans"/>
              </a:rPr>
              <a:t>närvårdarna</a:t>
            </a:r>
            <a:r>
              <a:rPr lang="sv-FI">
                <a:solidFill>
                  <a:schemeClr val="tx1"/>
                </a:solidFill>
                <a:latin typeface="Open Sans"/>
              </a:rPr>
              <a:t> (som redan är i Terhikki) som inte är i </a:t>
            </a:r>
            <a:r>
              <a:rPr lang="sv-FI" err="1">
                <a:solidFill>
                  <a:schemeClr val="tx1"/>
                </a:solidFill>
                <a:latin typeface="Open Sans"/>
              </a:rPr>
              <a:t>Suosikki</a:t>
            </a:r>
            <a:r>
              <a:rPr lang="sv-FI">
                <a:solidFill>
                  <a:schemeClr val="tx1"/>
                </a:solidFill>
                <a:latin typeface="Open Sans"/>
              </a:rPr>
              <a:t> och önskar så vara, ska ansöka om det. </a:t>
            </a: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18</a:t>
            </a:fld>
            <a:endParaRPr lang="en-GB"/>
          </a:p>
        </p:txBody>
      </p:sp>
    </p:spTree>
    <p:extLst>
      <p:ext uri="{BB962C8B-B14F-4D97-AF65-F5344CB8AC3E}">
        <p14:creationId xmlns:p14="http://schemas.microsoft.com/office/powerpoint/2010/main" val="562587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148D86-64B1-4AEA-B1CF-CE3E4A9E5CE4}"/>
              </a:ext>
            </a:extLst>
          </p:cNvPr>
          <p:cNvSpPr>
            <a:spLocks noGrp="1"/>
          </p:cNvSpPr>
          <p:nvPr>
            <p:ph type="title"/>
          </p:nvPr>
        </p:nvSpPr>
        <p:spPr/>
        <p:txBody>
          <a:bodyPr/>
          <a:lstStyle/>
          <a:p>
            <a:r>
              <a:rPr lang="sv-FI">
                <a:latin typeface="Open Sans"/>
              </a:rPr>
              <a:t>Sammanfattning</a:t>
            </a:r>
          </a:p>
        </p:txBody>
      </p:sp>
      <p:sp>
        <p:nvSpPr>
          <p:cNvPr id="3" name="Platshållare för innehåll 2">
            <a:extLst>
              <a:ext uri="{FF2B5EF4-FFF2-40B4-BE49-F238E27FC236}">
                <a16:creationId xmlns:a16="http://schemas.microsoft.com/office/drawing/2014/main" id="{F715F5F3-7D93-49DA-B222-07FBC956BC84}"/>
              </a:ext>
            </a:extLst>
          </p:cNvPr>
          <p:cNvSpPr>
            <a:spLocks noGrp="1"/>
          </p:cNvSpPr>
          <p:nvPr>
            <p:ph idx="1"/>
          </p:nvPr>
        </p:nvSpPr>
        <p:spPr/>
        <p:txBody>
          <a:bodyPr/>
          <a:lstStyle/>
          <a:p>
            <a:r>
              <a:rPr lang="sv-FI">
                <a:solidFill>
                  <a:schemeClr val="tx1"/>
                </a:solidFill>
                <a:latin typeface="Open Sans"/>
              </a:rPr>
              <a:t>Lagens syfte är att främja klientsäkerheten</a:t>
            </a:r>
          </a:p>
          <a:p>
            <a:r>
              <a:rPr lang="sv-FI">
                <a:solidFill>
                  <a:schemeClr val="tx1"/>
                </a:solidFill>
                <a:latin typeface="Open Sans"/>
              </a:rPr>
              <a:t>En ny uppgiftstruktur blir lättare att bygga upp</a:t>
            </a:r>
          </a:p>
          <a:p>
            <a:r>
              <a:rPr lang="sv-FI">
                <a:solidFill>
                  <a:schemeClr val="tx1"/>
                </a:solidFill>
                <a:latin typeface="Open Sans"/>
              </a:rPr>
              <a:t>Socialarbetare och socionom YH blir legitimerade yrken, vilket höjer yrkesstatus</a:t>
            </a:r>
          </a:p>
          <a:p>
            <a:r>
              <a:rPr lang="sv-FI">
                <a:solidFill>
                  <a:schemeClr val="tx1"/>
                </a:solidFill>
                <a:latin typeface="Open Sans"/>
              </a:rPr>
              <a:t>Valvira sköter vissa myndighetsuppgifter för landskapets del</a:t>
            </a:r>
          </a:p>
          <a:p>
            <a:r>
              <a:rPr lang="sv-FI">
                <a:solidFill>
                  <a:schemeClr val="tx1"/>
                </a:solidFill>
                <a:latin typeface="Open Sans"/>
              </a:rPr>
              <a:t>Närvårdare som vill jobba inom socialvård ska registreras i </a:t>
            </a:r>
            <a:r>
              <a:rPr lang="sv-FI" err="1">
                <a:solidFill>
                  <a:schemeClr val="tx1"/>
                </a:solidFill>
                <a:latin typeface="Open Sans"/>
              </a:rPr>
              <a:t>Suosikki</a:t>
            </a:r>
            <a:endParaRPr lang="sv-FI">
              <a:solidFill>
                <a:schemeClr val="tx1"/>
              </a:solidFill>
              <a:latin typeface="Open Sans"/>
            </a:endParaRPr>
          </a:p>
          <a:p>
            <a:r>
              <a:rPr lang="sv-FI">
                <a:solidFill>
                  <a:schemeClr val="tx1"/>
                </a:solidFill>
                <a:latin typeface="Open Sans"/>
              </a:rPr>
              <a:t>Svenska socionomer kan fortsättningsvis ansöka om erkännande av yrkeskvalifikationer och efter det bli legitimerade socialarbetare eller socionom YH</a:t>
            </a:r>
          </a:p>
          <a:p>
            <a:r>
              <a:rPr lang="sv-FI">
                <a:solidFill>
                  <a:schemeClr val="tx1"/>
                </a:solidFill>
                <a:latin typeface="Open Sans"/>
              </a:rPr>
              <a:t>Info om ansökningsprocesser kommer på regeringen.ax</a:t>
            </a: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19</a:t>
            </a:fld>
            <a:endParaRPr lang="en-GB"/>
          </a:p>
        </p:txBody>
      </p:sp>
    </p:spTree>
    <p:extLst>
      <p:ext uri="{BB962C8B-B14F-4D97-AF65-F5344CB8AC3E}">
        <p14:creationId xmlns:p14="http://schemas.microsoft.com/office/powerpoint/2010/main" val="209525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err="1">
                <a:latin typeface="Open Sans"/>
              </a:rPr>
              <a:t>Syftet</a:t>
            </a:r>
            <a:r>
              <a:rPr lang="en-GB">
                <a:latin typeface="Open Sans"/>
              </a:rPr>
              <a:t> med </a:t>
            </a:r>
            <a:r>
              <a:rPr lang="en-GB" err="1">
                <a:latin typeface="Open Sans"/>
              </a:rPr>
              <a:t>lagen</a:t>
            </a:r>
            <a:r>
              <a:rPr lang="en-GB">
                <a:latin typeface="Open Sans"/>
              </a:rPr>
              <a:t> och </a:t>
            </a:r>
            <a:r>
              <a:rPr lang="en-GB" err="1">
                <a:latin typeface="Open Sans"/>
              </a:rPr>
              <a:t>behovet</a:t>
            </a:r>
            <a:r>
              <a:rPr lang="en-GB">
                <a:latin typeface="Open Sans"/>
              </a:rPr>
              <a:t> </a:t>
            </a:r>
            <a:r>
              <a:rPr lang="en-GB" err="1">
                <a:latin typeface="Open Sans"/>
              </a:rPr>
              <a:t>av</a:t>
            </a:r>
            <a:r>
              <a:rPr lang="en-GB">
                <a:latin typeface="Open Sans"/>
              </a:rPr>
              <a:t> </a:t>
            </a:r>
            <a:r>
              <a:rPr lang="en-GB" err="1">
                <a:latin typeface="Open Sans"/>
              </a:rPr>
              <a:t>förnyelse</a:t>
            </a:r>
            <a:endParaRPr lang="en-GB">
              <a:latin typeface="Open Sans"/>
            </a:endParaRPr>
          </a:p>
        </p:txBody>
      </p:sp>
      <p:sp>
        <p:nvSpPr>
          <p:cNvPr id="3" name="Content Placeholder 2"/>
          <p:cNvSpPr>
            <a:spLocks noGrp="1"/>
          </p:cNvSpPr>
          <p:nvPr>
            <p:ph idx="1"/>
          </p:nvPr>
        </p:nvSpPr>
        <p:spPr/>
        <p:txBody>
          <a:bodyPr>
            <a:normAutofit lnSpcReduction="10000"/>
          </a:bodyPr>
          <a:lstStyle/>
          <a:p>
            <a:r>
              <a:rPr lang="sv-FI">
                <a:solidFill>
                  <a:srgbClr val="000000"/>
                </a:solidFill>
                <a:latin typeface="Open Sans"/>
              </a:rPr>
              <a:t>I presentationen används även behörighetslagen som förkortning på lagens namn</a:t>
            </a:r>
          </a:p>
          <a:p>
            <a:r>
              <a:rPr lang="sv-FI">
                <a:solidFill>
                  <a:srgbClr val="000000"/>
                </a:solidFill>
                <a:latin typeface="Open Sans"/>
              </a:rPr>
              <a:t>Lagens syfte är att </a:t>
            </a:r>
            <a:r>
              <a:rPr lang="sv-FI" b="1">
                <a:solidFill>
                  <a:srgbClr val="000000"/>
                </a:solidFill>
                <a:latin typeface="Open Sans"/>
              </a:rPr>
              <a:t>främja klientsäkerheten </a:t>
            </a:r>
            <a:r>
              <a:rPr lang="sv-FI">
                <a:solidFill>
                  <a:srgbClr val="000000"/>
                </a:solidFill>
                <a:latin typeface="Open Sans"/>
              </a:rPr>
              <a:t>och socialvårdsklienters rätt till socialvård av god </a:t>
            </a:r>
            <a:r>
              <a:rPr lang="sv-FI" b="1">
                <a:solidFill>
                  <a:srgbClr val="000000"/>
                </a:solidFill>
                <a:latin typeface="Open Sans"/>
              </a:rPr>
              <a:t>kvalitet</a:t>
            </a:r>
            <a:r>
              <a:rPr lang="sv-FI">
                <a:solidFill>
                  <a:srgbClr val="000000"/>
                </a:solidFill>
                <a:latin typeface="Open Sans"/>
              </a:rPr>
              <a:t> och till gott </a:t>
            </a:r>
            <a:r>
              <a:rPr lang="sv-FI" b="1">
                <a:solidFill>
                  <a:srgbClr val="000000"/>
                </a:solidFill>
                <a:latin typeface="Open Sans"/>
              </a:rPr>
              <a:t>bemötande </a:t>
            </a:r>
            <a:r>
              <a:rPr lang="sv-FI">
                <a:solidFill>
                  <a:srgbClr val="000000"/>
                </a:solidFill>
                <a:latin typeface="Open Sans"/>
              </a:rPr>
              <a:t>(1 §)</a:t>
            </a:r>
          </a:p>
          <a:p>
            <a:r>
              <a:rPr lang="sv-FI">
                <a:solidFill>
                  <a:srgbClr val="000000"/>
                </a:solidFill>
                <a:latin typeface="Open Sans"/>
              </a:rPr>
              <a:t>Gällande förordning (804/1992) är föråldrad, bygger på utbildningssystem som inte längre finns, vilket gör förordningen svårtillämplig och otydlig</a:t>
            </a:r>
          </a:p>
          <a:p>
            <a:r>
              <a:rPr lang="sv-FI">
                <a:solidFill>
                  <a:srgbClr val="000000"/>
                </a:solidFill>
                <a:latin typeface="Open Sans"/>
              </a:rPr>
              <a:t>För att lagens syfte ska uppnås krävs att de yrkesutbildade inom socialvården har den utbildning som yrkesutövandet förutsätter och möjligheten till upprätthållande av yrkeskompetensen och utvecklande av kunnandet. (5 §)</a:t>
            </a:r>
          </a:p>
          <a:p>
            <a:r>
              <a:rPr lang="sv-FI">
                <a:solidFill>
                  <a:srgbClr val="000000"/>
                </a:solidFill>
                <a:latin typeface="Open Sans"/>
              </a:rPr>
              <a:t>Avsikten är även att uppgiftstrukturen blir ändamålsenligare, då det finns färre specifika uppgiftbundna behörighetskrav.</a:t>
            </a:r>
          </a:p>
          <a:p>
            <a:r>
              <a:rPr lang="sv-FI">
                <a:solidFill>
                  <a:schemeClr val="tx1"/>
                </a:solidFill>
                <a:latin typeface="Open Sans"/>
              </a:rPr>
              <a:t>Lagstiftningen i det nya socialvårdslagspaketet kopplar till varandra</a:t>
            </a:r>
          </a:p>
          <a:p>
            <a:endParaRPr lang="sv-FI">
              <a:solidFill>
                <a:srgbClr val="000000"/>
              </a:solidFill>
              <a:latin typeface="Open Sans"/>
            </a:endParaRPr>
          </a:p>
          <a:p>
            <a:endParaRPr lang="sv-SE"/>
          </a:p>
        </p:txBody>
      </p:sp>
      <p:sp>
        <p:nvSpPr>
          <p:cNvPr id="4" name="Platshållare för bildnummer 3"/>
          <p:cNvSpPr>
            <a:spLocks noGrp="1"/>
          </p:cNvSpPr>
          <p:nvPr>
            <p:ph type="sldNum" sz="quarter" idx="12"/>
          </p:nvPr>
        </p:nvSpPr>
        <p:spPr/>
        <p:txBody>
          <a:bodyPr/>
          <a:lstStyle/>
          <a:p>
            <a:fld id="{0960F519-1A6F-418B-B5F1-548D58A7CD0B}" type="slidenum">
              <a:rPr lang="en-GB" smtClean="0"/>
              <a:t>2</a:t>
            </a:fld>
            <a:endParaRPr lang="en-GB"/>
          </a:p>
        </p:txBody>
      </p:sp>
    </p:spTree>
    <p:extLst>
      <p:ext uri="{BB962C8B-B14F-4D97-AF65-F5344CB8AC3E}">
        <p14:creationId xmlns:p14="http://schemas.microsoft.com/office/powerpoint/2010/main" val="622508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AEAE39-04DF-44D5-8BA5-F636DFAEDD96}"/>
              </a:ext>
            </a:extLst>
          </p:cNvPr>
          <p:cNvSpPr>
            <a:spLocks noGrp="1"/>
          </p:cNvSpPr>
          <p:nvPr>
            <p:ph type="title"/>
          </p:nvPr>
        </p:nvSpPr>
        <p:spPr/>
        <p:txBody>
          <a:bodyPr/>
          <a:lstStyle/>
          <a:p>
            <a:r>
              <a:rPr lang="sv-FI">
                <a:latin typeface="Open Sans"/>
              </a:rPr>
              <a:t>Frågor och svar</a:t>
            </a:r>
          </a:p>
        </p:txBody>
      </p:sp>
      <p:pic>
        <p:nvPicPr>
          <p:cNvPr id="4" name="Platshållare för innehåll 3">
            <a:extLst>
              <a:ext uri="{FF2B5EF4-FFF2-40B4-BE49-F238E27FC236}">
                <a16:creationId xmlns:a16="http://schemas.microsoft.com/office/drawing/2014/main" id="{3FE6D7BC-8B8A-42C1-B7ED-74DCDDE075DF}"/>
              </a:ext>
            </a:extLst>
          </p:cNvPr>
          <p:cNvPicPr>
            <a:picLocks noGrp="1" noChangeAspect="1"/>
          </p:cNvPicPr>
          <p:nvPr>
            <p:ph idx="1"/>
          </p:nvPr>
        </p:nvPicPr>
        <p:blipFill>
          <a:blip r:embed="rId2"/>
          <a:stretch>
            <a:fillRect/>
          </a:stretch>
        </p:blipFill>
        <p:spPr>
          <a:xfrm>
            <a:off x="1954918" y="1152525"/>
            <a:ext cx="7936089" cy="4464050"/>
          </a:xfrm>
          <a:prstGeom prst="rect">
            <a:avLst/>
          </a:prstGeom>
        </p:spPr>
      </p:pic>
      <p:sp>
        <p:nvSpPr>
          <p:cNvPr id="3" name="Platshållare för bildnummer 2"/>
          <p:cNvSpPr>
            <a:spLocks noGrp="1"/>
          </p:cNvSpPr>
          <p:nvPr>
            <p:ph type="sldNum" sz="quarter" idx="12"/>
          </p:nvPr>
        </p:nvSpPr>
        <p:spPr/>
        <p:txBody>
          <a:bodyPr/>
          <a:lstStyle/>
          <a:p>
            <a:fld id="{0960F519-1A6F-418B-B5F1-548D58A7CD0B}" type="slidenum">
              <a:rPr lang="en-GB" smtClean="0"/>
              <a:t>20</a:t>
            </a:fld>
            <a:endParaRPr lang="en-GB"/>
          </a:p>
        </p:txBody>
      </p:sp>
    </p:spTree>
    <p:extLst>
      <p:ext uri="{BB962C8B-B14F-4D97-AF65-F5344CB8AC3E}">
        <p14:creationId xmlns:p14="http://schemas.microsoft.com/office/powerpoint/2010/main" val="3893033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21FACA-5C99-45B7-A49F-DCBA10457D23}"/>
              </a:ext>
            </a:extLst>
          </p:cNvPr>
          <p:cNvSpPr>
            <a:spLocks noGrp="1"/>
          </p:cNvSpPr>
          <p:nvPr>
            <p:ph type="title"/>
          </p:nvPr>
        </p:nvSpPr>
        <p:spPr>
          <a:xfrm>
            <a:off x="894000" y="193981"/>
            <a:ext cx="10404000" cy="756000"/>
          </a:xfrm>
        </p:spPr>
        <p:txBody>
          <a:bodyPr>
            <a:noAutofit/>
          </a:bodyPr>
          <a:lstStyle/>
          <a:p>
            <a:r>
              <a:rPr lang="sv-FI" sz="2800">
                <a:latin typeface="Open Sans"/>
              </a:rPr>
              <a:t>Fråga 1: Förstår jag rätt om registreringen, att det inte gäller nuvarande </a:t>
            </a:r>
            <a:r>
              <a:rPr lang="sv-FI" sz="2800" err="1">
                <a:latin typeface="Open Sans"/>
              </a:rPr>
              <a:t>sociokanter</a:t>
            </a:r>
            <a:r>
              <a:rPr lang="sv-FI" sz="2800">
                <a:latin typeface="Open Sans"/>
              </a:rPr>
              <a:t>/barnledare? De ska inte behöva registreras i Valvira? </a:t>
            </a:r>
            <a:br>
              <a:rPr lang="sv-FI" sz="2800"/>
            </a:br>
            <a:endParaRPr lang="sv-FI" sz="2800"/>
          </a:p>
        </p:txBody>
      </p:sp>
      <p:sp>
        <p:nvSpPr>
          <p:cNvPr id="3" name="Platshållare för innehåll 2">
            <a:extLst>
              <a:ext uri="{FF2B5EF4-FFF2-40B4-BE49-F238E27FC236}">
                <a16:creationId xmlns:a16="http://schemas.microsoft.com/office/drawing/2014/main" id="{AC397165-A86A-4AD2-836D-B6F408F501DC}"/>
              </a:ext>
            </a:extLst>
          </p:cNvPr>
          <p:cNvSpPr>
            <a:spLocks noGrp="1"/>
          </p:cNvSpPr>
          <p:nvPr>
            <p:ph idx="1"/>
          </p:nvPr>
        </p:nvSpPr>
        <p:spPr/>
        <p:txBody>
          <a:bodyPr/>
          <a:lstStyle/>
          <a:p>
            <a:endParaRPr lang="sv-FI"/>
          </a:p>
          <a:p>
            <a:endParaRPr lang="sv-FI"/>
          </a:p>
          <a:p>
            <a:pPr>
              <a:lnSpc>
                <a:spcPct val="100000"/>
              </a:lnSpc>
            </a:pPr>
            <a:r>
              <a:rPr lang="sv-FI">
                <a:solidFill>
                  <a:schemeClr val="tx1"/>
                </a:solidFill>
                <a:latin typeface="Open Sans"/>
              </a:rPr>
              <a:t>SVAR: Det är enbart de yrkesutbildade personerna inom socialvård som innefattas av lagen som registreras. Dessa yrken inom socialvården på Åland är fr.o.m. 1.1.2021 socialarbetare, socionom YH och närvårdare.</a:t>
            </a: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21</a:t>
            </a:fld>
            <a:endParaRPr lang="en-GB"/>
          </a:p>
        </p:txBody>
      </p:sp>
    </p:spTree>
    <p:extLst>
      <p:ext uri="{BB962C8B-B14F-4D97-AF65-F5344CB8AC3E}">
        <p14:creationId xmlns:p14="http://schemas.microsoft.com/office/powerpoint/2010/main" val="1945984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DC8BB0-7B98-4F98-9961-E36BCB719869}"/>
              </a:ext>
            </a:extLst>
          </p:cNvPr>
          <p:cNvSpPr>
            <a:spLocks noGrp="1"/>
          </p:cNvSpPr>
          <p:nvPr>
            <p:ph type="title"/>
          </p:nvPr>
        </p:nvSpPr>
        <p:spPr/>
        <p:txBody>
          <a:bodyPr>
            <a:noAutofit/>
          </a:bodyPr>
          <a:lstStyle/>
          <a:p>
            <a:r>
              <a:rPr lang="sv-FI" sz="2800">
                <a:latin typeface="Open Sans"/>
              </a:rPr>
              <a:t>Fråga 2: Kan en närvårdare välja om hen bara vill registrera sig i </a:t>
            </a:r>
            <a:r>
              <a:rPr lang="sv-FI" sz="2800" err="1">
                <a:latin typeface="Open Sans"/>
              </a:rPr>
              <a:t>Suosikki</a:t>
            </a:r>
            <a:r>
              <a:rPr lang="sv-FI" sz="2800">
                <a:latin typeface="Open Sans"/>
              </a:rPr>
              <a:t> eller bara i Terhikki? Det blir rätt så dyrt att registrera sig i båda. </a:t>
            </a:r>
          </a:p>
        </p:txBody>
      </p:sp>
      <p:sp>
        <p:nvSpPr>
          <p:cNvPr id="3" name="Platshållare för innehåll 2">
            <a:extLst>
              <a:ext uri="{FF2B5EF4-FFF2-40B4-BE49-F238E27FC236}">
                <a16:creationId xmlns:a16="http://schemas.microsoft.com/office/drawing/2014/main" id="{B5953959-51D2-40B2-932F-7B707A7D2AE7}"/>
              </a:ext>
            </a:extLst>
          </p:cNvPr>
          <p:cNvSpPr>
            <a:spLocks noGrp="1"/>
          </p:cNvSpPr>
          <p:nvPr>
            <p:ph idx="1"/>
          </p:nvPr>
        </p:nvSpPr>
        <p:spPr/>
        <p:txBody>
          <a:bodyPr/>
          <a:lstStyle/>
          <a:p>
            <a:pPr lvl="0">
              <a:lnSpc>
                <a:spcPct val="120000"/>
              </a:lnSpc>
            </a:pPr>
            <a:endParaRPr lang="sv-FI" sz="2000" b="1">
              <a:solidFill>
                <a:srgbClr val="000000"/>
              </a:solidFill>
              <a:latin typeface="Open Sans"/>
            </a:endParaRPr>
          </a:p>
          <a:p>
            <a:pPr lvl="0">
              <a:lnSpc>
                <a:spcPct val="120000"/>
              </a:lnSpc>
            </a:pPr>
            <a:r>
              <a:rPr lang="sv-FI" b="1">
                <a:solidFill>
                  <a:srgbClr val="000000"/>
                </a:solidFill>
                <a:latin typeface="Open Sans"/>
              </a:rPr>
              <a:t>SVAR</a:t>
            </a:r>
            <a:r>
              <a:rPr lang="sv-FI">
                <a:solidFill>
                  <a:srgbClr val="000000"/>
                </a:solidFill>
                <a:latin typeface="Open Sans"/>
              </a:rPr>
              <a:t>: Ja, man kan välja att registrera sig i enbart </a:t>
            </a:r>
            <a:r>
              <a:rPr lang="sv-FI" err="1">
                <a:solidFill>
                  <a:srgbClr val="000000"/>
                </a:solidFill>
                <a:latin typeface="Open Sans"/>
              </a:rPr>
              <a:t>Suosikki</a:t>
            </a:r>
            <a:r>
              <a:rPr lang="sv-FI">
                <a:solidFill>
                  <a:srgbClr val="000000"/>
                </a:solidFill>
                <a:latin typeface="Open Sans"/>
              </a:rPr>
              <a:t> eller Terhikki, men då kan man bara jobba inom socialvård respektive hälsovård. </a:t>
            </a:r>
            <a:r>
              <a:rPr lang="sv-FI" err="1">
                <a:solidFill>
                  <a:srgbClr val="000000"/>
                </a:solidFill>
                <a:latin typeface="Open Sans"/>
              </a:rPr>
              <a:t>Suosikki</a:t>
            </a:r>
            <a:r>
              <a:rPr lang="sv-FI">
                <a:solidFill>
                  <a:srgbClr val="000000"/>
                </a:solidFill>
                <a:latin typeface="Open Sans"/>
              </a:rPr>
              <a:t> är socialvårdens register och Terhikki är hälsovårdens register.</a:t>
            </a:r>
          </a:p>
          <a:p>
            <a:pPr lvl="0">
              <a:lnSpc>
                <a:spcPct val="100000"/>
              </a:lnSpc>
            </a:pPr>
            <a:r>
              <a:rPr lang="sv-FI">
                <a:solidFill>
                  <a:srgbClr val="000000"/>
                </a:solidFill>
                <a:latin typeface="Open Sans"/>
              </a:rPr>
              <a:t>Registrering med elektronisk ansökan kostar 80€ (från </a:t>
            </a:r>
            <a:r>
              <a:rPr lang="sv-FI" err="1">
                <a:solidFill>
                  <a:srgbClr val="000000"/>
                </a:solidFill>
                <a:latin typeface="Open Sans"/>
              </a:rPr>
              <a:t>Valviras</a:t>
            </a:r>
            <a:r>
              <a:rPr lang="sv-FI">
                <a:solidFill>
                  <a:srgbClr val="000000"/>
                </a:solidFill>
                <a:latin typeface="Open Sans"/>
              </a:rPr>
              <a:t> nätsida)</a:t>
            </a:r>
          </a:p>
          <a:p>
            <a:pPr lvl="0">
              <a:lnSpc>
                <a:spcPct val="120000"/>
              </a:lnSpc>
            </a:pPr>
            <a:r>
              <a:rPr lang="sv-FI">
                <a:solidFill>
                  <a:srgbClr val="000000"/>
                </a:solidFill>
                <a:latin typeface="Open Sans"/>
              </a:rPr>
              <a:t>Ifall man gör registreringen i enlighet med övergångsbestämmelserna bekostas registreringen i </a:t>
            </a:r>
            <a:r>
              <a:rPr lang="sv-FI" err="1">
                <a:solidFill>
                  <a:srgbClr val="000000"/>
                </a:solidFill>
                <a:latin typeface="Open Sans"/>
              </a:rPr>
              <a:t>Suosikki</a:t>
            </a:r>
            <a:r>
              <a:rPr lang="sv-FI">
                <a:solidFill>
                  <a:srgbClr val="000000"/>
                </a:solidFill>
                <a:latin typeface="Open Sans"/>
              </a:rPr>
              <a:t>, för de närvårdare som redan finns i Terhikki, av landskapsregeringen.</a:t>
            </a: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22</a:t>
            </a:fld>
            <a:endParaRPr lang="en-GB"/>
          </a:p>
        </p:txBody>
      </p:sp>
    </p:spTree>
    <p:extLst>
      <p:ext uri="{BB962C8B-B14F-4D97-AF65-F5344CB8AC3E}">
        <p14:creationId xmlns:p14="http://schemas.microsoft.com/office/powerpoint/2010/main" val="341784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9C0076-49AC-4DFB-B613-ABE1950E36B2}"/>
              </a:ext>
            </a:extLst>
          </p:cNvPr>
          <p:cNvSpPr>
            <a:spLocks noGrp="1"/>
          </p:cNvSpPr>
          <p:nvPr>
            <p:ph type="title"/>
          </p:nvPr>
        </p:nvSpPr>
        <p:spPr/>
        <p:txBody>
          <a:bodyPr>
            <a:noAutofit/>
          </a:bodyPr>
          <a:lstStyle/>
          <a:p>
            <a:r>
              <a:rPr lang="sv-FI" sz="2400">
                <a:latin typeface="Open Sans"/>
              </a:rPr>
              <a:t>Fråga 3: Ska de som studerat i Sverige först tenta finska lagar för att få Valviraregistreringen, för att sedan kunna söka Åländsk behörighet med tentor och betala för det? </a:t>
            </a:r>
          </a:p>
        </p:txBody>
      </p:sp>
      <p:sp>
        <p:nvSpPr>
          <p:cNvPr id="3" name="Platshållare för innehåll 2">
            <a:extLst>
              <a:ext uri="{FF2B5EF4-FFF2-40B4-BE49-F238E27FC236}">
                <a16:creationId xmlns:a16="http://schemas.microsoft.com/office/drawing/2014/main" id="{0A821F95-F78A-431E-8C41-7F92F0ADE03B}"/>
              </a:ext>
            </a:extLst>
          </p:cNvPr>
          <p:cNvSpPr>
            <a:spLocks noGrp="1"/>
          </p:cNvSpPr>
          <p:nvPr>
            <p:ph idx="1"/>
          </p:nvPr>
        </p:nvSpPr>
        <p:spPr>
          <a:xfrm>
            <a:off x="721124" y="1531088"/>
            <a:ext cx="10404000" cy="4084912"/>
          </a:xfrm>
        </p:spPr>
        <p:txBody>
          <a:bodyPr>
            <a:normAutofit lnSpcReduction="10000"/>
          </a:bodyPr>
          <a:lstStyle/>
          <a:p>
            <a:pPr marL="0" indent="0">
              <a:buNone/>
            </a:pPr>
            <a:endParaRPr lang="sv-FI">
              <a:solidFill>
                <a:srgbClr val="FF0000"/>
              </a:solidFill>
              <a:latin typeface="Open Sans"/>
            </a:endParaRPr>
          </a:p>
          <a:p>
            <a:r>
              <a:rPr lang="sv-FI">
                <a:solidFill>
                  <a:srgbClr val="000000"/>
                </a:solidFill>
                <a:latin typeface="Open Sans"/>
              </a:rPr>
              <a:t>Om man har en utländsk examen från en annan EU nation, t.ex. från Sverige, måste man först ansöka om erkännande av yrkeskvalifikationer.</a:t>
            </a:r>
          </a:p>
          <a:p>
            <a:r>
              <a:rPr lang="sv-FI">
                <a:solidFill>
                  <a:srgbClr val="000000"/>
                </a:solidFill>
                <a:latin typeface="Open Sans"/>
              </a:rPr>
              <a:t>Hittills har landskapsregeringen hanterat erkännande av yrkeskvalifikationer, men fr.o.m. 1.1.2021 överförs den uppgiften till Valvira.</a:t>
            </a:r>
          </a:p>
          <a:p>
            <a:r>
              <a:rPr lang="sv-FI">
                <a:solidFill>
                  <a:srgbClr val="000000"/>
                </a:solidFill>
                <a:latin typeface="Open Sans"/>
              </a:rPr>
              <a:t>Man ansöker om legitimation eller skyddad yrkesbeteckning med utländsk examen och kan få ett villkorligt beslut, som kräver en kompensationsåtgärd före godkännande (lämplighetsprov eller anpassningsperiod).</a:t>
            </a:r>
          </a:p>
          <a:p>
            <a:r>
              <a:rPr lang="sv-FI">
                <a:solidFill>
                  <a:srgbClr val="000000"/>
                </a:solidFill>
                <a:latin typeface="Open Sans"/>
              </a:rPr>
              <a:t>Villkorligt beslut kostar 400€ och legitimation och registrering efter kompensationsåtgärd kostar 150€ (enligt </a:t>
            </a:r>
            <a:r>
              <a:rPr lang="sv-FI" err="1">
                <a:solidFill>
                  <a:srgbClr val="000000"/>
                </a:solidFill>
                <a:latin typeface="Open Sans"/>
              </a:rPr>
              <a:t>Valviras</a:t>
            </a:r>
            <a:r>
              <a:rPr lang="sv-FI">
                <a:solidFill>
                  <a:srgbClr val="000000"/>
                </a:solidFill>
                <a:latin typeface="Open Sans"/>
              </a:rPr>
              <a:t> nätsida)</a:t>
            </a: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23</a:t>
            </a:fld>
            <a:endParaRPr lang="en-GB"/>
          </a:p>
        </p:txBody>
      </p:sp>
    </p:spTree>
    <p:extLst>
      <p:ext uri="{BB962C8B-B14F-4D97-AF65-F5344CB8AC3E}">
        <p14:creationId xmlns:p14="http://schemas.microsoft.com/office/powerpoint/2010/main" val="2048231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2D6C4FFE-2C9A-C04E-AAB5-913BCD2D3110}"/>
              </a:ext>
            </a:extLst>
          </p:cNvPr>
          <p:cNvSpPr>
            <a:spLocks noGrp="1"/>
          </p:cNvSpPr>
          <p:nvPr>
            <p:ph type="pic" sz="quarter" idx="13"/>
          </p:nvPr>
        </p:nvSpPr>
        <p:spPr/>
      </p:sp>
      <p:sp>
        <p:nvSpPr>
          <p:cNvPr id="3" name="Rubrik 2">
            <a:extLst>
              <a:ext uri="{FF2B5EF4-FFF2-40B4-BE49-F238E27FC236}">
                <a16:creationId xmlns:a16="http://schemas.microsoft.com/office/drawing/2014/main" id="{F8D554B8-BDC4-FB4D-945E-D679368A33D5}"/>
              </a:ext>
            </a:extLst>
          </p:cNvPr>
          <p:cNvSpPr>
            <a:spLocks noGrp="1"/>
          </p:cNvSpPr>
          <p:nvPr>
            <p:ph type="ctrTitle"/>
          </p:nvPr>
        </p:nvSpPr>
        <p:spPr/>
        <p:txBody>
          <a:bodyPr/>
          <a:lstStyle/>
          <a:p>
            <a:r>
              <a:rPr lang="sv-FI">
                <a:latin typeface="Open Sans"/>
              </a:rPr>
              <a:t>Tack för visat intresse</a:t>
            </a:r>
            <a:r>
              <a:rPr lang="sv-FI"/>
              <a:t>!</a:t>
            </a:r>
          </a:p>
        </p:txBody>
      </p:sp>
      <p:sp>
        <p:nvSpPr>
          <p:cNvPr id="4" name="Underrubrik 3">
            <a:extLst>
              <a:ext uri="{FF2B5EF4-FFF2-40B4-BE49-F238E27FC236}">
                <a16:creationId xmlns:a16="http://schemas.microsoft.com/office/drawing/2014/main" id="{03E54683-0CDC-6540-9BFB-249267303B5B}"/>
              </a:ext>
            </a:extLst>
          </p:cNvPr>
          <p:cNvSpPr>
            <a:spLocks noGrp="1"/>
          </p:cNvSpPr>
          <p:nvPr>
            <p:ph type="subTitle" idx="1"/>
          </p:nvPr>
        </p:nvSpPr>
        <p:spPr/>
        <p:txBody>
          <a:bodyPr/>
          <a:lstStyle/>
          <a:p>
            <a:r>
              <a:rPr lang="sv-FI"/>
              <a:t>regeringen.ax</a:t>
            </a:r>
          </a:p>
        </p:txBody>
      </p:sp>
    </p:spTree>
    <p:extLst>
      <p:ext uri="{BB962C8B-B14F-4D97-AF65-F5344CB8AC3E}">
        <p14:creationId xmlns:p14="http://schemas.microsoft.com/office/powerpoint/2010/main" val="369832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6F5ED5-A099-4A8C-9136-85C96F503F7C}"/>
              </a:ext>
            </a:extLst>
          </p:cNvPr>
          <p:cNvSpPr>
            <a:spLocks noGrp="1"/>
          </p:cNvSpPr>
          <p:nvPr>
            <p:ph type="title"/>
          </p:nvPr>
        </p:nvSpPr>
        <p:spPr/>
        <p:txBody>
          <a:bodyPr/>
          <a:lstStyle/>
          <a:p>
            <a:r>
              <a:rPr lang="sv-FI">
                <a:latin typeface="Open Sans"/>
              </a:rPr>
              <a:t>Yrkesutbildade och socialvård</a:t>
            </a:r>
          </a:p>
        </p:txBody>
      </p:sp>
      <p:sp>
        <p:nvSpPr>
          <p:cNvPr id="3" name="Platshållare för innehåll 2">
            <a:extLst>
              <a:ext uri="{FF2B5EF4-FFF2-40B4-BE49-F238E27FC236}">
                <a16:creationId xmlns:a16="http://schemas.microsoft.com/office/drawing/2014/main" id="{B1920FF6-F68D-49B6-8A32-5BEDFB7E6953}"/>
              </a:ext>
            </a:extLst>
          </p:cNvPr>
          <p:cNvSpPr>
            <a:spLocks noGrp="1"/>
          </p:cNvSpPr>
          <p:nvPr>
            <p:ph idx="1"/>
          </p:nvPr>
        </p:nvSpPr>
        <p:spPr>
          <a:xfrm>
            <a:off x="721124" y="986589"/>
            <a:ext cx="10404000" cy="5053263"/>
          </a:xfrm>
        </p:spPr>
        <p:txBody>
          <a:bodyPr>
            <a:normAutofit/>
          </a:bodyPr>
          <a:lstStyle/>
          <a:p>
            <a:pPr>
              <a:spcBef>
                <a:spcPts val="0"/>
              </a:spcBef>
            </a:pPr>
            <a:r>
              <a:rPr lang="sv-FI" sz="2000">
                <a:solidFill>
                  <a:srgbClr val="000000"/>
                </a:solidFill>
                <a:latin typeface="Open Sans"/>
              </a:rPr>
              <a:t>I den nya lagen föreskrivs vilken </a:t>
            </a:r>
            <a:r>
              <a:rPr lang="sv-FI" sz="2000" u="sng">
                <a:solidFill>
                  <a:srgbClr val="000000"/>
                </a:solidFill>
                <a:latin typeface="Open Sans"/>
              </a:rPr>
              <a:t>utbildning som krävs för rätten att utöva vissa yrken inom socialvården eller rätten att använda skyddad yrkesbeteckning</a:t>
            </a:r>
            <a:r>
              <a:rPr lang="sv-FI" sz="2000">
                <a:solidFill>
                  <a:srgbClr val="000000"/>
                </a:solidFill>
                <a:latin typeface="Open Sans"/>
              </a:rPr>
              <a:t>. Dessa yrken inom socialvården på Åland är fr.o.m. 1.1.2021 </a:t>
            </a:r>
            <a:r>
              <a:rPr lang="sv-FI" sz="2000" b="1">
                <a:solidFill>
                  <a:srgbClr val="000000"/>
                </a:solidFill>
                <a:latin typeface="Open Sans"/>
              </a:rPr>
              <a:t>socialarbetare, socionom YH och närvårdare.</a:t>
            </a:r>
          </a:p>
          <a:p>
            <a:pPr>
              <a:spcAft>
                <a:spcPts val="800"/>
              </a:spcAft>
            </a:pPr>
            <a:r>
              <a:rPr lang="sv-FI" sz="2000">
                <a:solidFill>
                  <a:srgbClr val="000000"/>
                </a:solidFill>
                <a:latin typeface="Open Sans"/>
                <a:ea typeface="Calibri" panose="020F0502020204030204" pitchFamily="34" charset="0"/>
                <a:cs typeface="Times New Roman" panose="02020603050405020304" pitchFamily="18" charset="0"/>
              </a:rPr>
              <a:t>De flesta behörighetskrav för specifika uppgifter inom socialvården upphävs. För vissa uppgifter inom socialvården kommer det fortfarande att finnas specifika behörighetskrav. Kraven ställs i t.ex. socialvårdslagen, </a:t>
            </a:r>
            <a:r>
              <a:rPr lang="sv-FI" sz="2000" err="1">
                <a:solidFill>
                  <a:srgbClr val="000000"/>
                </a:solidFill>
                <a:latin typeface="Open Sans"/>
                <a:ea typeface="Calibri" panose="020F0502020204030204" pitchFamily="34" charset="0"/>
                <a:cs typeface="Times New Roman" panose="02020603050405020304" pitchFamily="18" charset="0"/>
              </a:rPr>
              <a:t>äldrelagen</a:t>
            </a:r>
            <a:r>
              <a:rPr lang="sv-FI" sz="2000">
                <a:solidFill>
                  <a:srgbClr val="000000"/>
                </a:solidFill>
                <a:latin typeface="Open Sans"/>
                <a:ea typeface="Calibri" panose="020F0502020204030204" pitchFamily="34" charset="0"/>
                <a:cs typeface="Times New Roman" panose="02020603050405020304" pitchFamily="18" charset="0"/>
              </a:rPr>
              <a:t> och barnskyddslagen.</a:t>
            </a:r>
          </a:p>
          <a:p>
            <a:r>
              <a:rPr lang="sv-FI" sz="2000">
                <a:solidFill>
                  <a:srgbClr val="000000"/>
                </a:solidFill>
                <a:latin typeface="Open Sans"/>
              </a:rPr>
              <a:t>Socialvårdsuppgifter kan också handhas av andra än yrkesutbildade personer inom socialvården</a:t>
            </a:r>
          </a:p>
          <a:p>
            <a:r>
              <a:rPr lang="sv-FI" sz="2000">
                <a:solidFill>
                  <a:srgbClr val="000000"/>
                </a:solidFill>
                <a:latin typeface="Open Sans"/>
              </a:rPr>
              <a:t>64 § i socialvårdslagen: kommunen ska för uppgifter inom verkställigheten av socialvården ha ett tillräckligt antal yrkesutbildade personer inom socialvården samt annan personal som deltar i klientarbetet. </a:t>
            </a:r>
          </a:p>
          <a:p>
            <a:r>
              <a:rPr lang="sv-FI" sz="2000">
                <a:solidFill>
                  <a:srgbClr val="000000"/>
                </a:solidFill>
                <a:latin typeface="Open Sans"/>
              </a:rPr>
              <a:t>Socialvårdslagen avgränsar alltså inte uppgifterna inom socialvården till sådant arbete som endast får utföras av de yrkesgrupper som nämns i lagen om yrkesutbildade personer inom socialvården. Lagen tar inte heller ställning till vilka klientgrupper den övriga personalen som deltar i klientarbetet får arbeta med</a:t>
            </a:r>
            <a:endParaRPr lang="sv-FI" sz="2000"/>
          </a:p>
        </p:txBody>
      </p:sp>
      <p:sp>
        <p:nvSpPr>
          <p:cNvPr id="4" name="Platshållare för bildnummer 3"/>
          <p:cNvSpPr>
            <a:spLocks noGrp="1"/>
          </p:cNvSpPr>
          <p:nvPr>
            <p:ph type="sldNum" sz="quarter" idx="12"/>
          </p:nvPr>
        </p:nvSpPr>
        <p:spPr/>
        <p:txBody>
          <a:bodyPr/>
          <a:lstStyle/>
          <a:p>
            <a:fld id="{0960F519-1A6F-418B-B5F1-548D58A7CD0B}" type="slidenum">
              <a:rPr lang="en-GB" smtClean="0"/>
              <a:t>3</a:t>
            </a:fld>
            <a:endParaRPr lang="en-GB"/>
          </a:p>
        </p:txBody>
      </p:sp>
    </p:spTree>
    <p:extLst>
      <p:ext uri="{BB962C8B-B14F-4D97-AF65-F5344CB8AC3E}">
        <p14:creationId xmlns:p14="http://schemas.microsoft.com/office/powerpoint/2010/main" val="427279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B3FA7C-5340-4641-A576-8778D31FEB12}"/>
              </a:ext>
            </a:extLst>
          </p:cNvPr>
          <p:cNvSpPr>
            <a:spLocks noGrp="1"/>
          </p:cNvSpPr>
          <p:nvPr>
            <p:ph type="title"/>
          </p:nvPr>
        </p:nvSpPr>
        <p:spPr/>
        <p:txBody>
          <a:bodyPr/>
          <a:lstStyle/>
          <a:p>
            <a:r>
              <a:rPr lang="sv-FI">
                <a:latin typeface="Open Sans"/>
              </a:rPr>
              <a:t>Yrkesutbildade och socialvård (fortsätter)</a:t>
            </a:r>
          </a:p>
        </p:txBody>
      </p:sp>
      <p:sp>
        <p:nvSpPr>
          <p:cNvPr id="3" name="Platshållare för innehåll 2">
            <a:extLst>
              <a:ext uri="{FF2B5EF4-FFF2-40B4-BE49-F238E27FC236}">
                <a16:creationId xmlns:a16="http://schemas.microsoft.com/office/drawing/2014/main" id="{10A0C67F-F867-4917-9BC0-534304983908}"/>
              </a:ext>
            </a:extLst>
          </p:cNvPr>
          <p:cNvSpPr>
            <a:spLocks noGrp="1"/>
          </p:cNvSpPr>
          <p:nvPr>
            <p:ph idx="1"/>
          </p:nvPr>
        </p:nvSpPr>
        <p:spPr>
          <a:xfrm>
            <a:off x="721124" y="1151999"/>
            <a:ext cx="10404000" cy="4659253"/>
          </a:xfrm>
        </p:spPr>
        <p:txBody>
          <a:bodyPr>
            <a:normAutofit/>
          </a:bodyPr>
          <a:lstStyle/>
          <a:p>
            <a:pPr>
              <a:lnSpc>
                <a:spcPct val="100000"/>
              </a:lnSpc>
            </a:pPr>
            <a:r>
              <a:rPr lang="sv-FI" sz="2000">
                <a:solidFill>
                  <a:srgbClr val="000000"/>
                </a:solidFill>
                <a:latin typeface="Open Sans"/>
              </a:rPr>
              <a:t>Det finns dock uppgifter inom socialvården som förutsätter en yrkesutbildad person inom socialvården</a:t>
            </a:r>
            <a:r>
              <a:rPr lang="sv-FI" sz="2000">
                <a:solidFill>
                  <a:schemeClr val="tx1"/>
                </a:solidFill>
                <a:latin typeface="Open Sans"/>
              </a:rPr>
              <a:t>, t.ex. bedömning av servicebehovet och arbete med klienter i behov av särskilt stöd.</a:t>
            </a:r>
          </a:p>
          <a:p>
            <a:pPr>
              <a:lnSpc>
                <a:spcPct val="100000"/>
              </a:lnSpc>
            </a:pPr>
            <a:r>
              <a:rPr lang="sv-FI" sz="2000">
                <a:solidFill>
                  <a:srgbClr val="000000"/>
                </a:solidFill>
                <a:latin typeface="Open Sans"/>
              </a:rPr>
              <a:t>Den enda definitionen i behörighetslagen gäller de särskilda skyldigheterna för socialarbetare; en </a:t>
            </a:r>
            <a:r>
              <a:rPr lang="sv-FI" sz="2000" b="1">
                <a:solidFill>
                  <a:srgbClr val="000000"/>
                </a:solidFill>
                <a:latin typeface="Open Sans"/>
              </a:rPr>
              <a:t>legitimerad socialarbetare </a:t>
            </a:r>
            <a:r>
              <a:rPr lang="sv-FI" sz="2000">
                <a:solidFill>
                  <a:srgbClr val="000000"/>
                </a:solidFill>
                <a:latin typeface="Open Sans"/>
              </a:rPr>
              <a:t>ansvarar för den </a:t>
            </a:r>
            <a:r>
              <a:rPr lang="sv-FI" sz="2000" b="1">
                <a:solidFill>
                  <a:srgbClr val="000000"/>
                </a:solidFill>
                <a:latin typeface="Open Sans"/>
              </a:rPr>
              <a:t>yrkesmässiga ledningen </a:t>
            </a:r>
            <a:r>
              <a:rPr lang="sv-FI" sz="2000">
                <a:solidFill>
                  <a:srgbClr val="000000"/>
                </a:solidFill>
                <a:latin typeface="Open Sans"/>
              </a:rPr>
              <a:t>av det sociala arbetet. (9§)</a:t>
            </a:r>
          </a:p>
          <a:p>
            <a:pPr>
              <a:lnSpc>
                <a:spcPct val="100000"/>
              </a:lnSpc>
            </a:pPr>
            <a:r>
              <a:rPr lang="sv-FI" sz="2000">
                <a:solidFill>
                  <a:srgbClr val="000000"/>
                </a:solidFill>
                <a:latin typeface="Open Sans"/>
                <a:ea typeface="Calibri" panose="020F0502020204030204" pitchFamily="34" charset="0"/>
                <a:cs typeface="Times New Roman" panose="02020603050405020304" pitchFamily="18" charset="0"/>
              </a:rPr>
              <a:t>Avsikten med att ange socialarbetarnas särskilda skyldigheter är att strukturera deras uppgiftsområde och den vägen skapa grunder för en översyn av uppgiftsstrukturen för och arbetsfördelningen mellan yrkesutbildade personer inom socialvården.</a:t>
            </a:r>
            <a:endParaRPr lang="sv-FI" sz="2000">
              <a:solidFill>
                <a:srgbClr val="000000"/>
              </a:solidFill>
              <a:latin typeface="Open Sans"/>
            </a:endParaRPr>
          </a:p>
          <a:p>
            <a:pPr>
              <a:lnSpc>
                <a:spcPct val="100000"/>
              </a:lnSpc>
            </a:pPr>
            <a:r>
              <a:rPr lang="sv-FI" sz="2000">
                <a:solidFill>
                  <a:srgbClr val="000000"/>
                </a:solidFill>
                <a:latin typeface="Open Sans"/>
              </a:rPr>
              <a:t>Den yrkesmässiga ledningen av det sociala arbetet innebär bl.a.: uppgifter och expertarbete kopplat till SVL och speciallagstiftning, ansvarar för ledningen av klientarbetet och bedömningen av effekterna,</a:t>
            </a:r>
            <a:r>
              <a:rPr lang="sv-FI" sz="2000">
                <a:solidFill>
                  <a:srgbClr val="000000"/>
                </a:solidFill>
                <a:latin typeface="Open Sans"/>
                <a:ea typeface="Calibri" panose="020F0502020204030204" pitchFamily="34" charset="0"/>
                <a:cs typeface="Times New Roman" panose="02020603050405020304" pitchFamily="18" charset="0"/>
              </a:rPr>
              <a:t> se till att klienternas rättsskydd förverkligas (speciellt i situationen där man ingriper i klienternas grundläggande fri- och rättigheter), koordinerande roll som samordnare av servicen och ansvarar för verkningsfullheten.</a:t>
            </a:r>
            <a:endParaRPr lang="sv-FI" sz="2000">
              <a:solidFill>
                <a:srgbClr val="000000"/>
              </a:solidFill>
              <a:latin typeface="Open Sans"/>
            </a:endParaRPr>
          </a:p>
          <a:p>
            <a:pPr>
              <a:lnSpc>
                <a:spcPct val="100000"/>
              </a:lnSpc>
            </a:pPr>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4</a:t>
            </a:fld>
            <a:endParaRPr lang="en-GB"/>
          </a:p>
        </p:txBody>
      </p:sp>
    </p:spTree>
    <p:extLst>
      <p:ext uri="{BB962C8B-B14F-4D97-AF65-F5344CB8AC3E}">
        <p14:creationId xmlns:p14="http://schemas.microsoft.com/office/powerpoint/2010/main" val="403193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083ACA-6F96-472C-9D50-5C95BAFA2254}"/>
              </a:ext>
            </a:extLst>
          </p:cNvPr>
          <p:cNvSpPr>
            <a:spLocks noGrp="1"/>
          </p:cNvSpPr>
          <p:nvPr>
            <p:ph type="title"/>
          </p:nvPr>
        </p:nvSpPr>
        <p:spPr/>
        <p:txBody>
          <a:bodyPr/>
          <a:lstStyle/>
          <a:p>
            <a:r>
              <a:rPr lang="sv-FI">
                <a:latin typeface="Open Sans"/>
              </a:rPr>
              <a:t>Tillämpningsområde och yrkesetik</a:t>
            </a:r>
          </a:p>
        </p:txBody>
      </p:sp>
      <p:sp>
        <p:nvSpPr>
          <p:cNvPr id="3" name="Platshållare för innehåll 2">
            <a:extLst>
              <a:ext uri="{FF2B5EF4-FFF2-40B4-BE49-F238E27FC236}">
                <a16:creationId xmlns:a16="http://schemas.microsoft.com/office/drawing/2014/main" id="{5A7F0DD9-5C93-4E9A-8A4B-33E0E32C0D79}"/>
              </a:ext>
            </a:extLst>
          </p:cNvPr>
          <p:cNvSpPr>
            <a:spLocks noGrp="1"/>
          </p:cNvSpPr>
          <p:nvPr>
            <p:ph idx="1"/>
          </p:nvPr>
        </p:nvSpPr>
        <p:spPr/>
        <p:txBody>
          <a:bodyPr/>
          <a:lstStyle/>
          <a:p>
            <a:r>
              <a:rPr lang="sv-FI">
                <a:solidFill>
                  <a:schemeClr val="tx1"/>
                </a:solidFill>
                <a:latin typeface="Open Sans"/>
              </a:rPr>
              <a:t>Lagen tillämpas på yrkesutbildade personer som är anställda inom den kommunala socialvården eller hos en privat aktör och på yrkesutbildade personer inom socialvården som är självständiga yrkesutövare (2§)</a:t>
            </a:r>
          </a:p>
          <a:p>
            <a:r>
              <a:rPr lang="sv-FI">
                <a:solidFill>
                  <a:schemeClr val="tx1"/>
                </a:solidFill>
                <a:latin typeface="Open Sans"/>
              </a:rPr>
              <a:t>Yrkesetik (4§):</a:t>
            </a:r>
          </a:p>
          <a:p>
            <a:pPr>
              <a:buFont typeface="Wingdings" panose="05000000000000000000" pitchFamily="2" charset="2"/>
              <a:buChar char="q"/>
            </a:pPr>
            <a:r>
              <a:rPr lang="sv-FI">
                <a:solidFill>
                  <a:schemeClr val="tx1"/>
                </a:solidFill>
                <a:latin typeface="Open Sans"/>
              </a:rPr>
              <a:t> Som grund för arbetet ligger de grundläggande och mänskliga rättigheterna och verksamhetens lagenlighet.</a:t>
            </a:r>
          </a:p>
          <a:p>
            <a:pPr>
              <a:buFont typeface="Wingdings" panose="05000000000000000000" pitchFamily="2" charset="2"/>
              <a:buChar char="q"/>
            </a:pPr>
            <a:r>
              <a:rPr lang="sv-FI">
                <a:solidFill>
                  <a:schemeClr val="tx1"/>
                </a:solidFill>
                <a:latin typeface="Open Sans"/>
              </a:rPr>
              <a:t>Etikkravet accentueras av maktutövningen i anslutning till arbetet eller yrkesställningen och av möjligheten att avsevärt påverka klienternas liv</a:t>
            </a:r>
          </a:p>
          <a:p>
            <a:pPr>
              <a:buFont typeface="Wingdings" panose="05000000000000000000" pitchFamily="2" charset="2"/>
              <a:buChar char="q"/>
            </a:pPr>
            <a:r>
              <a:rPr lang="sv-FI">
                <a:solidFill>
                  <a:schemeClr val="tx1"/>
                </a:solidFill>
                <a:latin typeface="Open Sans"/>
              </a:rPr>
              <a:t>Någon motsvarande eller jämförbar skyldighet finns inte sedan tidigare i denna form i socialvårdslagstiftningen.</a:t>
            </a: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5</a:t>
            </a:fld>
            <a:endParaRPr lang="en-GB"/>
          </a:p>
        </p:txBody>
      </p:sp>
    </p:spTree>
    <p:extLst>
      <p:ext uri="{BB962C8B-B14F-4D97-AF65-F5344CB8AC3E}">
        <p14:creationId xmlns:p14="http://schemas.microsoft.com/office/powerpoint/2010/main" val="166915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FB6AE7-3D12-470E-B842-CB1FA70AB07C}"/>
              </a:ext>
            </a:extLst>
          </p:cNvPr>
          <p:cNvSpPr>
            <a:spLocks noGrp="1"/>
          </p:cNvSpPr>
          <p:nvPr>
            <p:ph type="title"/>
          </p:nvPr>
        </p:nvSpPr>
        <p:spPr/>
        <p:txBody>
          <a:bodyPr>
            <a:normAutofit fontScale="90000"/>
          </a:bodyPr>
          <a:lstStyle/>
          <a:p>
            <a:r>
              <a:rPr lang="sv-FI" sz="3600">
                <a:latin typeface="Open Sans"/>
              </a:rPr>
              <a:t>Rätt att utöva socialarbetaryrket eller socionomyrket</a:t>
            </a:r>
          </a:p>
        </p:txBody>
      </p:sp>
      <p:sp>
        <p:nvSpPr>
          <p:cNvPr id="3" name="Platshållare för innehåll 2">
            <a:extLst>
              <a:ext uri="{FF2B5EF4-FFF2-40B4-BE49-F238E27FC236}">
                <a16:creationId xmlns:a16="http://schemas.microsoft.com/office/drawing/2014/main" id="{6C83CA33-E2B8-4EF7-BBD4-0D89B3C91F43}"/>
              </a:ext>
            </a:extLst>
          </p:cNvPr>
          <p:cNvSpPr>
            <a:spLocks noGrp="1"/>
          </p:cNvSpPr>
          <p:nvPr>
            <p:ph idx="1"/>
          </p:nvPr>
        </p:nvSpPr>
        <p:spPr/>
        <p:txBody>
          <a:bodyPr/>
          <a:lstStyle/>
          <a:p>
            <a:pPr algn="just"/>
            <a:r>
              <a:rPr lang="sv-FI">
                <a:solidFill>
                  <a:srgbClr val="000000"/>
                </a:solidFill>
                <a:latin typeface="Open Sans"/>
              </a:rPr>
              <a:t>På ansökan beviljar behörig </a:t>
            </a:r>
            <a:r>
              <a:rPr lang="sv-FI">
                <a:solidFill>
                  <a:schemeClr val="tx1"/>
                </a:solidFill>
                <a:latin typeface="Open Sans"/>
              </a:rPr>
              <a:t>myndighet</a:t>
            </a:r>
            <a:r>
              <a:rPr lang="sv-FI">
                <a:solidFill>
                  <a:srgbClr val="000000"/>
                </a:solidFill>
                <a:latin typeface="Open Sans"/>
              </a:rPr>
              <a:t> rätt att utöva yrket</a:t>
            </a:r>
          </a:p>
          <a:p>
            <a:pPr algn="just">
              <a:buFont typeface="Wingdings" panose="05000000000000000000" pitchFamily="2" charset="2"/>
              <a:buChar char="q"/>
            </a:pPr>
            <a:r>
              <a:rPr lang="sv-FI" u="sng">
                <a:solidFill>
                  <a:srgbClr val="000000"/>
                </a:solidFill>
                <a:latin typeface="Open Sans"/>
              </a:rPr>
              <a:t>socialarbetare</a:t>
            </a:r>
            <a:r>
              <a:rPr lang="sv-FI">
                <a:solidFill>
                  <a:srgbClr val="000000"/>
                </a:solidFill>
                <a:latin typeface="Open Sans"/>
              </a:rPr>
              <a:t>: Till en person som i Finland har avlagt en högre högskoleexamen i vilken det ingår eller utöver vilken personen har genomfört huvudämnesstudier i socialt arbete eller universitetsstudier i socialt arbete motsvarande ett huvudämne, beviljas på ansökan rätt att utöva socialarbetaryrket som legitimerad yrkesutbildad person på Åland. (8§)</a:t>
            </a:r>
          </a:p>
          <a:p>
            <a:pPr algn="just">
              <a:buFont typeface="Wingdings" panose="05000000000000000000" pitchFamily="2" charset="2"/>
              <a:buChar char="q"/>
            </a:pPr>
            <a:r>
              <a:rPr lang="sv-FI" u="sng">
                <a:solidFill>
                  <a:srgbClr val="000000"/>
                </a:solidFill>
                <a:latin typeface="Open Sans"/>
              </a:rPr>
              <a:t>Socionom </a:t>
            </a:r>
            <a:r>
              <a:rPr lang="sv-FI" u="sng" err="1">
                <a:solidFill>
                  <a:srgbClr val="000000"/>
                </a:solidFill>
                <a:latin typeface="Open Sans"/>
              </a:rPr>
              <a:t>yh</a:t>
            </a:r>
            <a:r>
              <a:rPr lang="sv-FI">
                <a:solidFill>
                  <a:srgbClr val="000000"/>
                </a:solidFill>
                <a:latin typeface="Open Sans"/>
              </a:rPr>
              <a:t>: en person som i Finland har avlagt en lämplig yrkeshögskoleexamen inom det sociala området beviljas på ansökan rätt att utöva socionomyrket som legitimerad yrkesutbildad person på Åland (8§)</a:t>
            </a:r>
            <a:endParaRPr lang="sv-FI" sz="4000">
              <a:solidFill>
                <a:srgbClr val="000000"/>
              </a:solidFill>
              <a:latin typeface="NewCenturySchlbk"/>
            </a:endParaRP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6</a:t>
            </a:fld>
            <a:endParaRPr lang="en-GB"/>
          </a:p>
        </p:txBody>
      </p:sp>
    </p:spTree>
    <p:extLst>
      <p:ext uri="{BB962C8B-B14F-4D97-AF65-F5344CB8AC3E}">
        <p14:creationId xmlns:p14="http://schemas.microsoft.com/office/powerpoint/2010/main" val="267951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D4FF4-B7B3-4209-B64E-0BF9B9CA1DF8}"/>
              </a:ext>
            </a:extLst>
          </p:cNvPr>
          <p:cNvSpPr>
            <a:spLocks noGrp="1"/>
          </p:cNvSpPr>
          <p:nvPr>
            <p:ph type="title"/>
          </p:nvPr>
        </p:nvSpPr>
        <p:spPr/>
        <p:txBody>
          <a:bodyPr/>
          <a:lstStyle/>
          <a:p>
            <a:r>
              <a:rPr lang="sv-FI">
                <a:latin typeface="Open Sans"/>
              </a:rPr>
              <a:t>Närvårdare- skyddad yrkesbeteckning</a:t>
            </a:r>
          </a:p>
        </p:txBody>
      </p:sp>
      <p:sp>
        <p:nvSpPr>
          <p:cNvPr id="3" name="Platshållare för innehåll 2">
            <a:extLst>
              <a:ext uri="{FF2B5EF4-FFF2-40B4-BE49-F238E27FC236}">
                <a16:creationId xmlns:a16="http://schemas.microsoft.com/office/drawing/2014/main" id="{9DF0EB48-5501-4A5C-B209-440EFDCBFE8A}"/>
              </a:ext>
            </a:extLst>
          </p:cNvPr>
          <p:cNvSpPr>
            <a:spLocks noGrp="1"/>
          </p:cNvSpPr>
          <p:nvPr>
            <p:ph idx="1"/>
          </p:nvPr>
        </p:nvSpPr>
        <p:spPr/>
        <p:txBody>
          <a:bodyPr/>
          <a:lstStyle/>
          <a:p>
            <a:pPr lvl="0"/>
            <a:r>
              <a:rPr lang="sv-FI" sz="2000">
                <a:solidFill>
                  <a:prstClr val="black"/>
                </a:solidFill>
                <a:latin typeface="Open Sans"/>
              </a:rPr>
              <a:t>En sådan yrkesutbildad person med skyddad yrkesbeteckning som avses i 3 § 1 mom. 2 punkten i landskapslagen (2020:24) om yrkesutbildade personer inom socialvården har yrkesbeteckningen närvårdare. </a:t>
            </a:r>
          </a:p>
          <a:p>
            <a:pPr lvl="0"/>
            <a:r>
              <a:rPr lang="sv-FI" sz="2000">
                <a:solidFill>
                  <a:srgbClr val="000000"/>
                </a:solidFill>
                <a:latin typeface="Open Sans"/>
              </a:rPr>
              <a:t>Bestämmelser om yrkesbeteckningar för yrkesutbildade personer med skyddad yrkesbeteckning och om den utbildning som yrkesbeteckningen förutsätter utfärdas genom landskapsförordning (2020:25)</a:t>
            </a:r>
          </a:p>
          <a:p>
            <a:pPr lvl="0" algn="just"/>
            <a:r>
              <a:rPr lang="sv-FI" sz="2000">
                <a:solidFill>
                  <a:srgbClr val="000000"/>
                </a:solidFill>
                <a:latin typeface="Open Sans"/>
              </a:rPr>
              <a:t>Med utbildning som leder till </a:t>
            </a:r>
            <a:r>
              <a:rPr lang="sv-FI" sz="2000" err="1">
                <a:solidFill>
                  <a:srgbClr val="000000"/>
                </a:solidFill>
                <a:latin typeface="Open Sans"/>
              </a:rPr>
              <a:t>närvårdaryrket</a:t>
            </a:r>
            <a:r>
              <a:rPr lang="sv-FI" sz="2000">
                <a:solidFill>
                  <a:srgbClr val="000000"/>
                </a:solidFill>
                <a:latin typeface="Open Sans"/>
              </a:rPr>
              <a:t> avses den grundexamen inom social- och hälsovårdsbranschen som har examensbenämningen närvårdare. Yrkesutbildade personer med skyddad yrkesbeteckning är också sådana hemvårdare och vårdare av utvecklingshämmade som avlagt en examen på skolnivå som föregått </a:t>
            </a:r>
            <a:r>
              <a:rPr lang="sv-FI" sz="2000" err="1">
                <a:solidFill>
                  <a:srgbClr val="000000"/>
                </a:solidFill>
                <a:latin typeface="Open Sans"/>
              </a:rPr>
              <a:t>närvårdarexamen</a:t>
            </a:r>
            <a:endParaRPr lang="sv-FI" sz="2000">
              <a:solidFill>
                <a:srgbClr val="000000"/>
              </a:solidFill>
              <a:latin typeface="Open Sans"/>
            </a:endParaRPr>
          </a:p>
          <a:p>
            <a:pPr lvl="0" algn="just"/>
            <a:r>
              <a:rPr lang="sv-FI" sz="2000">
                <a:solidFill>
                  <a:srgbClr val="000000"/>
                </a:solidFill>
                <a:latin typeface="Open Sans"/>
              </a:rPr>
              <a:t>En förutsättning för rätten att använda </a:t>
            </a:r>
            <a:r>
              <a:rPr lang="sv-FI" sz="2000" u="sng">
                <a:solidFill>
                  <a:srgbClr val="000000"/>
                </a:solidFill>
                <a:latin typeface="Open Sans"/>
              </a:rPr>
              <a:t>skyddad yrkesbeteckning</a:t>
            </a:r>
            <a:r>
              <a:rPr lang="sv-FI" sz="2000">
                <a:solidFill>
                  <a:srgbClr val="000000"/>
                </a:solidFill>
                <a:latin typeface="Open Sans"/>
              </a:rPr>
              <a:t> är att personen har antecknats som yrkesutbildad person med skyddad yrkesbeteckning i centralregistret över yrkesutbildade personer inom socialvården.</a:t>
            </a: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7</a:t>
            </a:fld>
            <a:endParaRPr lang="en-GB"/>
          </a:p>
        </p:txBody>
      </p:sp>
    </p:spTree>
    <p:extLst>
      <p:ext uri="{BB962C8B-B14F-4D97-AF65-F5344CB8AC3E}">
        <p14:creationId xmlns:p14="http://schemas.microsoft.com/office/powerpoint/2010/main" val="260970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334561-77B6-403E-B590-69FCF3FA6C30}"/>
              </a:ext>
            </a:extLst>
          </p:cNvPr>
          <p:cNvSpPr>
            <a:spLocks noGrp="1"/>
          </p:cNvSpPr>
          <p:nvPr>
            <p:ph type="title"/>
          </p:nvPr>
        </p:nvSpPr>
        <p:spPr/>
        <p:txBody>
          <a:bodyPr/>
          <a:lstStyle/>
          <a:p>
            <a:r>
              <a:rPr lang="sv-FI">
                <a:latin typeface="Open Sans"/>
              </a:rPr>
              <a:t>Utländska examen</a:t>
            </a:r>
          </a:p>
        </p:txBody>
      </p:sp>
      <p:sp>
        <p:nvSpPr>
          <p:cNvPr id="3" name="Platshållare för innehåll 2">
            <a:extLst>
              <a:ext uri="{FF2B5EF4-FFF2-40B4-BE49-F238E27FC236}">
                <a16:creationId xmlns:a16="http://schemas.microsoft.com/office/drawing/2014/main" id="{AE60BF39-BEA5-4B9F-830C-C3B57076F438}"/>
              </a:ext>
            </a:extLst>
          </p:cNvPr>
          <p:cNvSpPr>
            <a:spLocks noGrp="1"/>
          </p:cNvSpPr>
          <p:nvPr>
            <p:ph idx="1"/>
          </p:nvPr>
        </p:nvSpPr>
        <p:spPr/>
        <p:txBody>
          <a:bodyPr/>
          <a:lstStyle/>
          <a:p>
            <a:pPr lvl="0" algn="just"/>
            <a:r>
              <a:rPr lang="sv-FI" sz="1900">
                <a:solidFill>
                  <a:srgbClr val="000000"/>
                </a:solidFill>
                <a:latin typeface="Open Sans"/>
              </a:rPr>
              <a:t>10§: Medborgare i EU eller EES:  Den som på grundval av en utbildning i någon annan medlemsstat i EU eller som hör till EES har tilldelats ett examensbevis eller något annat bevis som i det landet krävs för ett yrke som avses i 8 § och skyddad yrkesbeteckning enligt förordning kan beviljas erkännande av yrkeskvalifikationer.</a:t>
            </a:r>
          </a:p>
          <a:p>
            <a:pPr lvl="0" algn="just"/>
            <a:r>
              <a:rPr lang="sv-FI" sz="1900">
                <a:solidFill>
                  <a:srgbClr val="000000"/>
                </a:solidFill>
                <a:latin typeface="Open Sans"/>
              </a:rPr>
              <a:t>11§: Den som på grundval av en utbildning i en stat utanför EU eller EES har tilldelats ett examensbevis eller något annat bevis som i den staten krävs för erhållande av rätt att utöva ett sådant yrke som avses i 8 § och skyddad yrkesbeteckning enligt förordning, beviljas på ansökan rätt att utöva detta yrke. </a:t>
            </a:r>
          </a:p>
          <a:p>
            <a:pPr lvl="0" algn="just"/>
            <a:r>
              <a:rPr lang="sv-FI" sz="1900">
                <a:solidFill>
                  <a:srgbClr val="000000"/>
                </a:solidFill>
                <a:latin typeface="Open Sans"/>
              </a:rPr>
              <a:t>Det kan bestämmas att sökanden som kompensationsåtgärd ska slutföra en anpassningsperiod eller genomgå ett lämplighetsprov.</a:t>
            </a:r>
            <a:endParaRPr lang="sv-FI" sz="1900">
              <a:solidFill>
                <a:srgbClr val="FF0000"/>
              </a:solidFill>
              <a:latin typeface="Open Sans"/>
            </a:endParaRPr>
          </a:p>
          <a:p>
            <a:pPr lvl="0"/>
            <a:endParaRPr lang="sv-FI" sz="1900">
              <a:solidFill>
                <a:srgbClr val="FF0000"/>
              </a:solidFill>
              <a:latin typeface="Open Sans"/>
            </a:endParaRPr>
          </a:p>
          <a:p>
            <a:endParaRPr lang="sv-FI"/>
          </a:p>
        </p:txBody>
      </p:sp>
      <p:sp>
        <p:nvSpPr>
          <p:cNvPr id="4" name="Platshållare för bildnummer 3"/>
          <p:cNvSpPr>
            <a:spLocks noGrp="1"/>
          </p:cNvSpPr>
          <p:nvPr>
            <p:ph type="sldNum" sz="quarter" idx="12"/>
          </p:nvPr>
        </p:nvSpPr>
        <p:spPr/>
        <p:txBody>
          <a:bodyPr/>
          <a:lstStyle/>
          <a:p>
            <a:fld id="{0960F519-1A6F-418B-B5F1-548D58A7CD0B}" type="slidenum">
              <a:rPr lang="en-GB" smtClean="0"/>
              <a:t>8</a:t>
            </a:fld>
            <a:endParaRPr lang="en-GB"/>
          </a:p>
        </p:txBody>
      </p:sp>
    </p:spTree>
    <p:extLst>
      <p:ext uri="{BB962C8B-B14F-4D97-AF65-F5344CB8AC3E}">
        <p14:creationId xmlns:p14="http://schemas.microsoft.com/office/powerpoint/2010/main" val="122460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5A5ADD-83EB-47C4-96A9-1DB00AE2B22B}"/>
              </a:ext>
            </a:extLst>
          </p:cNvPr>
          <p:cNvSpPr>
            <a:spLocks noGrp="1"/>
          </p:cNvSpPr>
          <p:nvPr>
            <p:ph type="title"/>
          </p:nvPr>
        </p:nvSpPr>
        <p:spPr>
          <a:xfrm>
            <a:off x="721124" y="396000"/>
            <a:ext cx="10404000" cy="1265020"/>
          </a:xfrm>
        </p:spPr>
        <p:txBody>
          <a:bodyPr>
            <a:normAutofit/>
          </a:bodyPr>
          <a:lstStyle/>
          <a:p>
            <a:r>
              <a:rPr lang="sv-FI"/>
              <a:t>Landskapslag (2017:22) om erkännande av yrkeskvalifikationer </a:t>
            </a:r>
          </a:p>
        </p:txBody>
      </p:sp>
      <p:sp>
        <p:nvSpPr>
          <p:cNvPr id="4" name="Rektangel 3">
            <a:extLst>
              <a:ext uri="{FF2B5EF4-FFF2-40B4-BE49-F238E27FC236}">
                <a16:creationId xmlns:a16="http://schemas.microsoft.com/office/drawing/2014/main" id="{4ADA6EF9-5BAC-4340-BC6D-C8485F6C94E6}"/>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prstClr val="black"/>
                </a:solidFill>
                <a:effectLst/>
                <a:uLnTx/>
                <a:uFillTx/>
                <a:latin typeface="Calibri"/>
                <a:ea typeface="+mn-ea"/>
                <a:cs typeface="+mn-cs"/>
              </a:rPr>
              <a:t> </a:t>
            </a:r>
          </a:p>
        </p:txBody>
      </p:sp>
      <p:sp>
        <p:nvSpPr>
          <p:cNvPr id="6" name="Platshållare för innehåll 5">
            <a:extLst>
              <a:ext uri="{FF2B5EF4-FFF2-40B4-BE49-F238E27FC236}">
                <a16:creationId xmlns:a16="http://schemas.microsoft.com/office/drawing/2014/main" id="{91DC1DBA-988D-49AB-8473-8183B4B36C0E}"/>
              </a:ext>
            </a:extLst>
          </p:cNvPr>
          <p:cNvSpPr>
            <a:spLocks noGrp="1"/>
          </p:cNvSpPr>
          <p:nvPr>
            <p:ph idx="1"/>
          </p:nvPr>
        </p:nvSpPr>
        <p:spPr>
          <a:xfrm>
            <a:off x="721124" y="1870744"/>
            <a:ext cx="10404000" cy="3745255"/>
          </a:xfrm>
        </p:spPr>
        <p:txBody>
          <a:bodyPr>
            <a:normAutofit lnSpcReduction="10000"/>
          </a:bodyPr>
          <a:lstStyle/>
          <a:p>
            <a:r>
              <a:rPr lang="sv-FI">
                <a:solidFill>
                  <a:schemeClr val="tx1"/>
                </a:solidFill>
              </a:rPr>
              <a:t>Viktigt att känna till vid anställningar av personer med utbildning från ett annat EU-land till reglade yrken på Åland. </a:t>
            </a:r>
          </a:p>
          <a:p>
            <a:r>
              <a:rPr lang="sv-FI">
                <a:solidFill>
                  <a:schemeClr val="tx1"/>
                </a:solidFill>
              </a:rPr>
              <a:t>Landskapslagen bygger på ett EU-direktiv, yrkeskvalifikationsdirektiv 2005/36/EG med avsikten att  underlätta arbete i ett annat EU- eller EES-land.</a:t>
            </a:r>
          </a:p>
          <a:p>
            <a:r>
              <a:rPr lang="sv-FI">
                <a:solidFill>
                  <a:schemeClr val="tx1"/>
                </a:solidFill>
              </a:rPr>
              <a:t>Med begreppet reglerat yrke avses yrkesverksamhet där det genom landskapslag krävs bestämda yrkeskvalifikationer för utövande av yrket och att utländska yrkeskvalifikationer måste erkännas före yrkesutövning av reglerade yrken påbörjas på Åland. </a:t>
            </a:r>
          </a:p>
          <a:p>
            <a:r>
              <a:rPr lang="sv-FI">
                <a:solidFill>
                  <a:schemeClr val="tx1"/>
                </a:solidFill>
              </a:rPr>
              <a:t>Inom socialvården på Åland är socialarbetare det enda reglerade yrket just nu, men efter 1.1.2021 är även socionom YH och närvårdare i socialvård reglerade yrken.</a:t>
            </a:r>
          </a:p>
          <a:p>
            <a:pPr marL="0" indent="0">
              <a:buNone/>
            </a:pPr>
            <a:endParaRPr lang="sv-FI">
              <a:solidFill>
                <a:schemeClr val="tx1"/>
              </a:solidFill>
            </a:endParaRPr>
          </a:p>
          <a:p>
            <a:endParaRPr lang="sv-FI">
              <a:solidFill>
                <a:schemeClr val="tx1"/>
              </a:solidFill>
            </a:endParaRPr>
          </a:p>
          <a:p>
            <a:endParaRPr lang="sv-FI">
              <a:solidFill>
                <a:schemeClr val="tx1"/>
              </a:solidFill>
            </a:endParaRPr>
          </a:p>
          <a:p>
            <a:endParaRPr lang="sv-FI"/>
          </a:p>
        </p:txBody>
      </p:sp>
      <p:sp>
        <p:nvSpPr>
          <p:cNvPr id="3" name="Platshållare för bild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0F519-1A6F-418B-B5F1-548D58A7CD0B}" type="slidenum">
              <a:rPr kumimoji="0" lang="en-GB" sz="1200" b="0" i="0" u="none" strike="noStrike" kern="1200" cap="none" spc="0" normalizeH="0" baseline="0" noProof="0" smtClean="0">
                <a:ln>
                  <a:noFill/>
                </a:ln>
                <a:solidFill>
                  <a:srgbClr val="0064A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64AE"/>
              </a:solidFill>
              <a:effectLst/>
              <a:uLnTx/>
              <a:uFillTx/>
              <a:latin typeface="Calibri"/>
              <a:ea typeface="+mn-ea"/>
              <a:cs typeface="+mn-cs"/>
            </a:endParaRPr>
          </a:p>
        </p:txBody>
      </p:sp>
    </p:spTree>
    <p:extLst>
      <p:ext uri="{BB962C8B-B14F-4D97-AF65-F5344CB8AC3E}">
        <p14:creationId xmlns:p14="http://schemas.microsoft.com/office/powerpoint/2010/main" val="1957746589"/>
      </p:ext>
    </p:extLst>
  </p:cSld>
  <p:clrMapOvr>
    <a:masterClrMapping/>
  </p:clrMapOvr>
</p:sld>
</file>

<file path=ppt/theme/theme1.xml><?xml version="1.0" encoding="utf-8"?>
<a:theme xmlns:a="http://schemas.openxmlformats.org/drawingml/2006/main" name="Ålands landskapsregering">
  <a:themeElements>
    <a:clrScheme name="Ålands landskapsregering">
      <a:dk1>
        <a:sysClr val="windowText" lastClr="000000"/>
      </a:dk1>
      <a:lt1>
        <a:sysClr val="window" lastClr="FFFFFF"/>
      </a:lt1>
      <a:dk2>
        <a:srgbClr val="000000"/>
      </a:dk2>
      <a:lt2>
        <a:srgbClr val="FFFFFF"/>
      </a:lt2>
      <a:accent1>
        <a:srgbClr val="0064AE"/>
      </a:accent1>
      <a:accent2>
        <a:srgbClr val="FFD300"/>
      </a:accent2>
      <a:accent3>
        <a:srgbClr val="DB0F16"/>
      </a:accent3>
      <a:accent4>
        <a:srgbClr val="64A0CD"/>
      </a:accent4>
      <a:accent5>
        <a:srgbClr val="FFE664"/>
      </a:accent5>
      <a:accent6>
        <a:srgbClr val="E66E73"/>
      </a:accent6>
      <a:hlink>
        <a:srgbClr val="000000"/>
      </a:hlink>
      <a:folHlink>
        <a:srgbClr val="000000"/>
      </a:folHlink>
    </a:clrScheme>
    <a:fontScheme name="Ålands landskapsreger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R_PPT_mall_5" id="{AEE202F5-4CFE-9F47-BC18-22ABD9BA78CB}" vid="{F6A17C4F-1AF5-184E-B58E-771545FA60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B34AAD787B364A87E059C9EBC28226" ma:contentTypeVersion="8" ma:contentTypeDescription="Create a new document." ma:contentTypeScope="" ma:versionID="d30f7688c257be027d5cabf71fdf1467">
  <xsd:schema xmlns:xsd="http://www.w3.org/2001/XMLSchema" xmlns:xs="http://www.w3.org/2001/XMLSchema" xmlns:p="http://schemas.microsoft.com/office/2006/metadata/properties" xmlns:ns2="58da5990-af4f-4136-9e6e-df58003f52bd" xmlns:ns3="12a64004-fb33-4c6c-a33b-67b3fe2adf97" targetNamespace="http://schemas.microsoft.com/office/2006/metadata/properties" ma:root="true" ma:fieldsID="2138944c052225f51be0faac4c1f2430" ns2:_="" ns3:_="">
    <xsd:import namespace="58da5990-af4f-4136-9e6e-df58003f52bd"/>
    <xsd:import namespace="12a64004-fb33-4c6c-a33b-67b3fe2adf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a5990-af4f-4136-9e6e-df58003f5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a64004-fb33-4c6c-a33b-67b3fe2adf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66D1E1-7851-4805-81EA-9B636BE69970}">
  <ds:schemaRefs>
    <ds:schemaRef ds:uri="http://schemas.microsoft.com/sharepoint/v3/contenttype/forms"/>
  </ds:schemaRefs>
</ds:datastoreItem>
</file>

<file path=customXml/itemProps2.xml><?xml version="1.0" encoding="utf-8"?>
<ds:datastoreItem xmlns:ds="http://schemas.openxmlformats.org/officeDocument/2006/customXml" ds:itemID="{67670E47-437D-48E9-B58F-513C78DC0FE4}">
  <ds:schemaRefs>
    <ds:schemaRef ds:uri="http://schemas.microsoft.com/office/2006/metadata/properties"/>
    <ds:schemaRef ds:uri="http://purl.org/dc/terms/"/>
    <ds:schemaRef ds:uri="http://schemas.microsoft.com/office/2006/documentManagement/types"/>
    <ds:schemaRef ds:uri="12a64004-fb33-4c6c-a33b-67b3fe2adf97"/>
    <ds:schemaRef ds:uri="http://schemas.openxmlformats.org/package/2006/metadata/core-properties"/>
    <ds:schemaRef ds:uri="http://purl.org/dc/elements/1.1/"/>
    <ds:schemaRef ds:uri="http://schemas.microsoft.com/office/infopath/2007/PartnerControls"/>
    <ds:schemaRef ds:uri="http://www.w3.org/XML/1998/namespace"/>
    <ds:schemaRef ds:uri="58da5990-af4f-4136-9e6e-df58003f52bd"/>
    <ds:schemaRef ds:uri="http://purl.org/dc/dcmitype/"/>
  </ds:schemaRefs>
</ds:datastoreItem>
</file>

<file path=customXml/itemProps3.xml><?xml version="1.0" encoding="utf-8"?>
<ds:datastoreItem xmlns:ds="http://schemas.openxmlformats.org/officeDocument/2006/customXml" ds:itemID="{A55487EB-B4A5-4ECB-9C18-31B6680EA343}">
  <ds:schemaRefs>
    <ds:schemaRef ds:uri="12a64004-fb33-4c6c-a33b-67b3fe2adf97"/>
    <ds:schemaRef ds:uri="58da5990-af4f-4136-9e6e-df58003f52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2668</Words>
  <Application>Microsoft Office PowerPoint</Application>
  <PresentationFormat>Bredbild</PresentationFormat>
  <Paragraphs>152</Paragraphs>
  <Slides>24</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Arial</vt:lpstr>
      <vt:lpstr>Calibri</vt:lpstr>
      <vt:lpstr>NewCenturySchlbk</vt:lpstr>
      <vt:lpstr>Open Sans</vt:lpstr>
      <vt:lpstr>Wingdings</vt:lpstr>
      <vt:lpstr>Ålands landskapsregering</vt:lpstr>
      <vt:lpstr>Landskapslag (2020:24) om yrkesutbildade personer inom socialvården</vt:lpstr>
      <vt:lpstr>Syftet med lagen och behovet av förnyelse</vt:lpstr>
      <vt:lpstr>Yrkesutbildade och socialvård</vt:lpstr>
      <vt:lpstr>Yrkesutbildade och socialvård (fortsätter)</vt:lpstr>
      <vt:lpstr>Tillämpningsområde och yrkesetik</vt:lpstr>
      <vt:lpstr>Rätt att utöva socialarbetaryrket eller socionomyrket</vt:lpstr>
      <vt:lpstr>Närvårdare- skyddad yrkesbeteckning</vt:lpstr>
      <vt:lpstr>Utländska examen</vt:lpstr>
      <vt:lpstr>Landskapslag (2017:22) om erkännande av yrkeskvalifikationer </vt:lpstr>
      <vt:lpstr>Erkännande av yrkeskvalifikationer</vt:lpstr>
      <vt:lpstr>Erkännande av yrkeskvalifikationer</vt:lpstr>
      <vt:lpstr>Rätt att vara tillfälligt verksam</vt:lpstr>
      <vt:lpstr>Landskapsregeringen, ÅMHM och Valvira</vt:lpstr>
      <vt:lpstr>Tillstånds- och tillsynsverket för social-och hälsovården (Valvira)</vt:lpstr>
      <vt:lpstr>Centralregister</vt:lpstr>
      <vt:lpstr>Tillsyn</vt:lpstr>
      <vt:lpstr>Övergångsbestämmelser</vt:lpstr>
      <vt:lpstr>Hur ansöker man om legitimering och registrering</vt:lpstr>
      <vt:lpstr>Sammanfattning</vt:lpstr>
      <vt:lpstr>Frågor och svar</vt:lpstr>
      <vt:lpstr>Fråga 1: Förstår jag rätt om registreringen, att det inte gäller nuvarande sociokanter/barnledare? De ska inte behöva registreras i Valvira?  </vt:lpstr>
      <vt:lpstr>Fråga 2: Kan en närvårdare välja om hen bara vill registrera sig i Suosikki eller bara i Terhikki? Det blir rätt så dyrt att registrera sig i båda. </vt:lpstr>
      <vt:lpstr>Fråga 3: Ska de som studerat i Sverige först tenta finska lagar för att få Valviraregistreringen, för att sedan kunna söka Åländsk behörighet med tentor och betala för det? </vt:lpstr>
      <vt:lpstr>Tack för visat intresse!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Landskapslag (2020:24) om yrkesutbildade personer inom socialvården</dc:title>
  <dc:creator>Cindi Portin</dc:creator>
  <cp:lastModifiedBy>Cindi Portin</cp:lastModifiedBy>
  <cp:revision>1</cp:revision>
  <dcterms:created xsi:type="dcterms:W3CDTF">2020-05-07T07:03:47Z</dcterms:created>
  <dcterms:modified xsi:type="dcterms:W3CDTF">2020-05-27T07:33:40Z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0x0101001FB34AAD787B364A87E059C9EBC28226</vt:lpwstr>
  </property>
</Properties>
</file>